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1"/>
  </p:notesMasterIdLst>
  <p:sldIdLst>
    <p:sldId id="260" r:id="rId4"/>
    <p:sldId id="258" r:id="rId5"/>
    <p:sldId id="288" r:id="rId6"/>
    <p:sldId id="289" r:id="rId7"/>
    <p:sldId id="278" r:id="rId8"/>
    <p:sldId id="279" r:id="rId9"/>
    <p:sldId id="280" r:id="rId10"/>
    <p:sldId id="317" r:id="rId11"/>
    <p:sldId id="316" r:id="rId12"/>
    <p:sldId id="282" r:id="rId13"/>
    <p:sldId id="291" r:id="rId14"/>
    <p:sldId id="283" r:id="rId15"/>
    <p:sldId id="284" r:id="rId16"/>
    <p:sldId id="285" r:id="rId17"/>
    <p:sldId id="272" r:id="rId18"/>
    <p:sldId id="273" r:id="rId19"/>
    <p:sldId id="312" r:id="rId20"/>
    <p:sldId id="313" r:id="rId21"/>
    <p:sldId id="314" r:id="rId22"/>
    <p:sldId id="315" r:id="rId23"/>
    <p:sldId id="261" r:id="rId24"/>
    <p:sldId id="310" r:id="rId25"/>
    <p:sldId id="270" r:id="rId26"/>
    <p:sldId id="271" r:id="rId27"/>
    <p:sldId id="311" r:id="rId28"/>
    <p:sldId id="269" r:id="rId29"/>
    <p:sldId id="267"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4D84"/>
    <a:srgbClr val="0000FF"/>
    <a:srgbClr val="CAE5F6"/>
    <a:srgbClr val="9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68" autoAdjust="0"/>
    <p:restoredTop sz="85467" autoAdjust="0"/>
  </p:normalViewPr>
  <p:slideViewPr>
    <p:cSldViewPr>
      <p:cViewPr varScale="1">
        <p:scale>
          <a:sx n="99" d="100"/>
          <a:sy n="99" d="100"/>
        </p:scale>
        <p:origin x="201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57" d="100"/>
          <a:sy n="57" d="100"/>
        </p:scale>
        <p:origin x="2560" y="-2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la Sims" userId="bbf67a96bea966ff" providerId="LiveId" clId="{98E646C7-8384-42A0-AE3F-E449F49CED03}"/>
    <pc:docChg chg="undo modSld">
      <pc:chgData name="Karla Sims" userId="bbf67a96bea966ff" providerId="LiveId" clId="{98E646C7-8384-42A0-AE3F-E449F49CED03}" dt="2019-08-15T05:59:00.519" v="21" actId="20577"/>
      <pc:docMkLst>
        <pc:docMk/>
      </pc:docMkLst>
      <pc:sldChg chg="modSp">
        <pc:chgData name="Karla Sims" userId="bbf67a96bea966ff" providerId="LiveId" clId="{98E646C7-8384-42A0-AE3F-E449F49CED03}" dt="2019-08-15T05:59:00.519" v="21" actId="20577"/>
        <pc:sldMkLst>
          <pc:docMk/>
          <pc:sldMk cId="0" sldId="260"/>
        </pc:sldMkLst>
        <pc:spChg chg="mod">
          <ac:chgData name="Karla Sims" userId="bbf67a96bea966ff" providerId="LiveId" clId="{98E646C7-8384-42A0-AE3F-E449F49CED03}" dt="2019-08-15T05:59:00.519" v="21" actId="20577"/>
          <ac:spMkLst>
            <pc:docMk/>
            <pc:sldMk cId="0" sldId="260"/>
            <ac:spMk id="8" creationId="{1FFA6A0B-7DD7-4EDF-8CAF-DA40D257512E}"/>
          </ac:spMkLst>
        </pc:spChg>
      </pc:sldChg>
      <pc:sldChg chg="modAnim">
        <pc:chgData name="Karla Sims" userId="bbf67a96bea966ff" providerId="LiveId" clId="{98E646C7-8384-42A0-AE3F-E449F49CED03}" dt="2019-08-15T05:42:05.697" v="15"/>
        <pc:sldMkLst>
          <pc:docMk/>
          <pc:sldMk cId="2846852196" sldId="273"/>
        </pc:sldMkLst>
      </pc:sldChg>
      <pc:sldChg chg="modSp">
        <pc:chgData name="Karla Sims" userId="bbf67a96bea966ff" providerId="LiveId" clId="{98E646C7-8384-42A0-AE3F-E449F49CED03}" dt="2019-08-15T05:38:42.179" v="6" actId="113"/>
        <pc:sldMkLst>
          <pc:docMk/>
          <pc:sldMk cId="3402165430" sldId="278"/>
        </pc:sldMkLst>
        <pc:spChg chg="mod">
          <ac:chgData name="Karla Sims" userId="bbf67a96bea966ff" providerId="LiveId" clId="{98E646C7-8384-42A0-AE3F-E449F49CED03}" dt="2019-08-15T05:38:42.179" v="6" actId="113"/>
          <ac:spMkLst>
            <pc:docMk/>
            <pc:sldMk cId="3402165430" sldId="278"/>
            <ac:spMk id="6" creationId="{4E9579C5-9C16-4F42-8414-A4594FF4B2F7}"/>
          </ac:spMkLst>
        </pc:spChg>
      </pc:sldChg>
      <pc:sldChg chg="modSp modAnim">
        <pc:chgData name="Karla Sims" userId="bbf67a96bea966ff" providerId="LiveId" clId="{98E646C7-8384-42A0-AE3F-E449F49CED03}" dt="2019-08-15T05:41:28.731" v="13"/>
        <pc:sldMkLst>
          <pc:docMk/>
          <pc:sldMk cId="3927171523" sldId="280"/>
        </pc:sldMkLst>
        <pc:spChg chg="mod">
          <ac:chgData name="Karla Sims" userId="bbf67a96bea966ff" providerId="LiveId" clId="{98E646C7-8384-42A0-AE3F-E449F49CED03}" dt="2019-08-15T05:39:07.606" v="8" actId="1076"/>
          <ac:spMkLst>
            <pc:docMk/>
            <pc:sldMk cId="3927171523" sldId="280"/>
            <ac:spMk id="2" creationId="{00000000-0000-0000-0000-000000000000}"/>
          </ac:spMkLst>
        </pc:spChg>
      </pc:sldChg>
      <pc:sldChg chg="modSp">
        <pc:chgData name="Karla Sims" userId="bbf67a96bea966ff" providerId="LiveId" clId="{98E646C7-8384-42A0-AE3F-E449F49CED03}" dt="2019-08-15T05:38:18.128" v="4" actId="113"/>
        <pc:sldMkLst>
          <pc:docMk/>
          <pc:sldMk cId="37546271" sldId="289"/>
        </pc:sldMkLst>
        <pc:spChg chg="mod">
          <ac:chgData name="Karla Sims" userId="bbf67a96bea966ff" providerId="LiveId" clId="{98E646C7-8384-42A0-AE3F-E449F49CED03}" dt="2019-08-15T05:38:18.128" v="4" actId="113"/>
          <ac:spMkLst>
            <pc:docMk/>
            <pc:sldMk cId="37546271" sldId="289"/>
            <ac:spMk id="8" creationId="{DA62E98D-E18B-4942-963A-76F80D46641D}"/>
          </ac:spMkLst>
        </pc:spChg>
      </pc:sldChg>
      <pc:sldChg chg="modAnim">
        <pc:chgData name="Karla Sims" userId="bbf67a96bea966ff" providerId="LiveId" clId="{98E646C7-8384-42A0-AE3F-E449F49CED03}" dt="2019-08-15T05:42:24.589" v="17"/>
        <pc:sldMkLst>
          <pc:docMk/>
          <pc:sldMk cId="0" sldId="29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A94E94-543C-4572-98CF-F1B8E3722286}" type="datetimeFigureOut">
              <a:rPr lang="en-US" smtClean="0"/>
              <a:t>8/15/2019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52CF08-CCD3-451A-8728-796FA480AACF}" type="slidenum">
              <a:rPr lang="en-US" smtClean="0"/>
              <a:t>‹#›</a:t>
            </a:fld>
            <a:endParaRPr lang="en-US"/>
          </a:p>
        </p:txBody>
      </p:sp>
    </p:spTree>
    <p:extLst>
      <p:ext uri="{BB962C8B-B14F-4D97-AF65-F5344CB8AC3E}">
        <p14:creationId xmlns:p14="http://schemas.microsoft.com/office/powerpoint/2010/main" val="449163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267200"/>
          </a:xfrm>
        </p:spPr>
        <p:txBody>
          <a:bodyPr/>
          <a:lstStyle/>
          <a:p>
            <a:pPr marL="293894" indent="-293894">
              <a:buClr>
                <a:schemeClr val="dk1"/>
              </a:buClr>
              <a:buSzPts val="1200"/>
              <a:buFont typeface="Arial"/>
              <a:buChar char="•"/>
            </a:pPr>
            <a:r>
              <a:rPr lang="en-US" dirty="0"/>
              <a:t>FHWA defines Environmental Justice as identifying and addressing disproportionately high and adverse effects of an agency's programs, policies, and activities on minority populations and low-income populations to achieve an equitable distribution of benefits and burdens.</a:t>
            </a:r>
          </a:p>
          <a:p>
            <a:pPr>
              <a:buClr>
                <a:schemeClr val="dk1"/>
              </a:buClr>
              <a:buSzPts val="1200"/>
            </a:pPr>
            <a:endParaRPr lang="en-US" dirty="0"/>
          </a:p>
          <a:p>
            <a:pPr marL="293894" indent="-293894">
              <a:buClr>
                <a:schemeClr val="dk1"/>
              </a:buClr>
              <a:buSzPts val="1200"/>
              <a:buFont typeface="Arial"/>
              <a:buChar char="•"/>
            </a:pPr>
            <a:r>
              <a:rPr lang="en-US" dirty="0"/>
              <a:t>Fair treatment means no group of people should bear a disproportionate share of the negative environmental consequences resulting from industrial, governmental and commercial operations or policies.</a:t>
            </a:r>
          </a:p>
          <a:p>
            <a:pPr>
              <a:buClr>
                <a:schemeClr val="dk1"/>
              </a:buClr>
              <a:buSzPts val="1200"/>
            </a:pPr>
            <a:endParaRPr lang="en-US" dirty="0"/>
          </a:p>
          <a:p>
            <a:pPr marL="293894" indent="-293894">
              <a:buClr>
                <a:schemeClr val="dk1"/>
              </a:buClr>
              <a:buSzPts val="1200"/>
              <a:buFont typeface="Arial"/>
              <a:buChar char="•"/>
            </a:pPr>
            <a:r>
              <a:rPr lang="en-US" dirty="0"/>
              <a:t>Meaningful involvement means: People have an opportunity to participate in decisions about activities that may affect their environment and/or health;</a:t>
            </a:r>
          </a:p>
          <a:p>
            <a:pPr marL="293894" indent="-293894">
              <a:buClr>
                <a:schemeClr val="dk1"/>
              </a:buClr>
              <a:buSzPts val="1200"/>
              <a:buFont typeface="Arial"/>
              <a:buChar char="•"/>
            </a:pPr>
            <a:endParaRPr lang="en-US" dirty="0"/>
          </a:p>
          <a:p>
            <a:pPr marL="293894" indent="-293894">
              <a:buClr>
                <a:schemeClr val="dk1"/>
              </a:buClr>
              <a:buSzPts val="1200"/>
              <a:buFont typeface="Arial"/>
              <a:buChar char="•"/>
            </a:pPr>
            <a:r>
              <a:rPr lang="en-US" dirty="0"/>
              <a:t>EJ is important because it helps to ensure full and fair participation of potentially affected communities in every phase of the transportation decision-making process. </a:t>
            </a:r>
          </a:p>
          <a:p>
            <a:pPr marL="293894" indent="-293894">
              <a:buClr>
                <a:schemeClr val="dk1"/>
              </a:buClr>
              <a:buSzPts val="1200"/>
              <a:buFont typeface="Arial"/>
              <a:buChar char="•"/>
            </a:pPr>
            <a:r>
              <a:rPr lang="en-US" dirty="0"/>
              <a:t>When this is accomplished, the development, construction, operation and maintenance of transportation projects should reflect an equitable distribution of benefits and burdens. </a:t>
            </a:r>
          </a:p>
          <a:p>
            <a:pPr marL="293894" indent="-293894">
              <a:buClr>
                <a:schemeClr val="dk1"/>
              </a:buClr>
              <a:buSzPts val="1200"/>
              <a:buFont typeface="Arial"/>
              <a:buChar char="•"/>
            </a:pPr>
            <a:endParaRPr lang="en-US" dirty="0"/>
          </a:p>
          <a:p>
            <a:pPr marL="293894" indent="-293894">
              <a:buClr>
                <a:schemeClr val="dk1"/>
              </a:buClr>
              <a:buSzPts val="1200"/>
              <a:buFont typeface="Arial"/>
              <a:buChar char="•"/>
            </a:pPr>
            <a:r>
              <a:rPr lang="en-US" dirty="0"/>
              <a:t>The public's contribution can influence the regulatory agency's decision; Community concerns will be considered in the decision making process; and Decision makers will seek out and facilitate the involvement of those potentially affected.</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83458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400" dirty="0"/>
              <a:t>In 1994, President Clinton issued Executive Order 12898, directing federal agencies, to the greatest extent practicable, to identify and address disproportionately high and adverse human health or environmental effects of their programs, policies, and activities on minority populations and low-income populations.</a:t>
            </a:r>
          </a:p>
          <a:p>
            <a:pPr marL="0" lvl="0" indent="0" algn="l" rtl="0">
              <a:spcBef>
                <a:spcPts val="0"/>
              </a:spcBef>
              <a:spcAft>
                <a:spcPts val="0"/>
              </a:spcAft>
              <a:buNone/>
            </a:pPr>
            <a:endParaRPr lang="en-US" sz="1400" dirty="0"/>
          </a:p>
          <a:p>
            <a:pPr marL="0" lvl="0" indent="0" algn="l" rtl="0">
              <a:spcBef>
                <a:spcPts val="0"/>
              </a:spcBef>
              <a:spcAft>
                <a:spcPts val="0"/>
              </a:spcAft>
              <a:buNone/>
            </a:pPr>
            <a:r>
              <a:rPr lang="en-US" sz="1400" dirty="0"/>
              <a:t>In 1997, the Department of Transportation (U.S. DOT) issued an Order to address EJ in minority populations and low-income populations to summarize and expand upon the requirements of Executive Order 12898 on EJ. </a:t>
            </a:r>
          </a:p>
          <a:p>
            <a:pPr marL="0" lvl="0" indent="0" algn="l" rtl="0">
              <a:spcBef>
                <a:spcPts val="0"/>
              </a:spcBef>
              <a:spcAft>
                <a:spcPts val="0"/>
              </a:spcAft>
              <a:buNone/>
            </a:pPr>
            <a:endParaRPr lang="en-US" sz="1400" dirty="0"/>
          </a:p>
          <a:p>
            <a:pPr marL="0" lvl="0" indent="0" algn="l" rtl="0">
              <a:spcBef>
                <a:spcPts val="0"/>
              </a:spcBef>
              <a:spcAft>
                <a:spcPts val="0"/>
              </a:spcAft>
              <a:buNone/>
            </a:pPr>
            <a:r>
              <a:rPr lang="en-US" sz="1400" dirty="0"/>
              <a:t>The FHWA issued its own EJ Order in 1998 (Order 6640.23). U.S. DOT, FHWA, and other modal administrations have since updated the respective orders and continually seek to enhance their efforts to address EJ effects of their programs, policies, and activities.</a:t>
            </a:r>
          </a:p>
          <a:p>
            <a:pPr marL="0" lvl="0" indent="0" algn="l" rtl="0">
              <a:spcBef>
                <a:spcPts val="0"/>
              </a:spcBef>
              <a:spcAft>
                <a:spcPts val="0"/>
              </a:spcAft>
              <a:buNone/>
            </a:pPr>
            <a:endParaRPr lang="en-US" dirty="0"/>
          </a:p>
          <a:p>
            <a:pPr marL="0" lvl="0" indent="0" algn="l" rtl="0">
              <a:spcBef>
                <a:spcPts val="0"/>
              </a:spcBef>
              <a:spcAft>
                <a:spcPts val="0"/>
              </a:spcAft>
              <a:buNone/>
            </a:pPr>
            <a:r>
              <a:rPr lang="en-US" sz="2000" b="1" dirty="0"/>
              <a:t>DOT 5610.2(a) provides actions to address EJ.</a:t>
            </a:r>
            <a:endParaRPr lang="en-US" dirty="0"/>
          </a:p>
          <a:p>
            <a:pPr marL="0" lvl="0" indent="0" algn="l" rtl="0">
              <a:spcBef>
                <a:spcPts val="0"/>
              </a:spcBef>
              <a:spcAft>
                <a:spcPts val="0"/>
              </a:spcAft>
              <a:buNone/>
            </a:pPr>
            <a:endParaRPr lang="en-US" sz="2000" b="1" dirty="0"/>
          </a:p>
          <a:p>
            <a:endParaRPr lang="en-US" dirty="0"/>
          </a:p>
        </p:txBody>
      </p:sp>
      <p:sp>
        <p:nvSpPr>
          <p:cNvPr id="4" name="Slide Number Placeholder 3"/>
          <p:cNvSpPr>
            <a:spLocks noGrp="1"/>
          </p:cNvSpPr>
          <p:nvPr>
            <p:ph type="sldNum" sz="quarter" idx="5"/>
          </p:nvPr>
        </p:nvSpPr>
        <p:spPr/>
        <p:txBody>
          <a:bodyPr/>
          <a:lstStyle/>
          <a:p>
            <a:fld id="{1B52CF08-CCD3-451A-8728-796FA480AACF}" type="slidenum">
              <a:rPr lang="en-US" smtClean="0"/>
              <a:t>12</a:t>
            </a:fld>
            <a:endParaRPr lang="en-US"/>
          </a:p>
        </p:txBody>
      </p:sp>
    </p:spTree>
    <p:extLst>
      <p:ext uri="{BB962C8B-B14F-4D97-AF65-F5344CB8AC3E}">
        <p14:creationId xmlns:p14="http://schemas.microsoft.com/office/powerpoint/2010/main" val="637414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latin typeface="Times New Roman"/>
                <a:ea typeface="Times New Roman"/>
                <a:cs typeface="Times New Roman"/>
                <a:sym typeface="Times New Roman"/>
              </a:rPr>
              <a:t>The CEQ provide 6 principles on how environmental justice issues should be identified or addressed</a:t>
            </a:r>
            <a:r>
              <a:rPr lang="en-US" dirty="0">
                <a:latin typeface="Times New Roman"/>
                <a:ea typeface="Times New Roman"/>
                <a:cs typeface="Times New Roman"/>
                <a:sym typeface="Times New Roman"/>
              </a:rPr>
              <a:t>.  </a:t>
            </a:r>
            <a:endParaRPr lang="en-US" dirty="0"/>
          </a:p>
          <a:p>
            <a:pPr marL="0" lvl="0" indent="0" algn="l" rtl="0">
              <a:spcBef>
                <a:spcPts val="0"/>
              </a:spcBef>
              <a:spcAft>
                <a:spcPts val="0"/>
              </a:spcAft>
              <a:buNone/>
            </a:pPr>
            <a:r>
              <a:rPr lang="en-US" dirty="0">
                <a:latin typeface="Times New Roman"/>
                <a:ea typeface="Times New Roman"/>
                <a:cs typeface="Times New Roman"/>
                <a:sym typeface="Times New Roman"/>
              </a:rPr>
              <a:t>Agencies should </a:t>
            </a:r>
            <a:endParaRPr lang="en-US" dirty="0"/>
          </a:p>
          <a:p>
            <a:pPr marL="0" lvl="0" indent="0" algn="l" rtl="0">
              <a:spcBef>
                <a:spcPts val="0"/>
              </a:spcBef>
              <a:spcAft>
                <a:spcPts val="0"/>
              </a:spcAft>
              <a:buNone/>
            </a:pPr>
            <a:r>
              <a:rPr lang="en-US" b="1" dirty="0">
                <a:latin typeface="Times New Roman"/>
                <a:ea typeface="Times New Roman"/>
                <a:cs typeface="Times New Roman"/>
                <a:sym typeface="Times New Roman"/>
              </a:rPr>
              <a:t>- Consider the composition of the affected area</a:t>
            </a:r>
            <a:r>
              <a:rPr lang="en-US" dirty="0">
                <a:latin typeface="Times New Roman"/>
                <a:ea typeface="Times New Roman"/>
                <a:cs typeface="Times New Roman"/>
                <a:sym typeface="Times New Roman"/>
              </a:rPr>
              <a:t> ... to determine if minority / low-income populations are present and if they will be effected </a:t>
            </a:r>
            <a:endParaRPr lang="en-US" dirty="0"/>
          </a:p>
          <a:p>
            <a:pPr marL="0" lvl="0" indent="0" algn="l" rtl="0">
              <a:spcBef>
                <a:spcPts val="0"/>
              </a:spcBef>
              <a:spcAft>
                <a:spcPts val="0"/>
              </a:spcAft>
              <a:buNone/>
            </a:pPr>
            <a:r>
              <a:rPr lang="en-US" dirty="0">
                <a:latin typeface="Times New Roman"/>
                <a:ea typeface="Times New Roman"/>
                <a:cs typeface="Times New Roman"/>
                <a:sym typeface="Times New Roman"/>
              </a:rPr>
              <a:t>... and whether or not the effects are </a:t>
            </a:r>
            <a:r>
              <a:rPr lang="en-US" b="1" dirty="0">
                <a:latin typeface="Times New Roman"/>
                <a:ea typeface="Times New Roman"/>
                <a:cs typeface="Times New Roman"/>
                <a:sym typeface="Times New Roman"/>
              </a:rPr>
              <a:t>disproportionately high and adverse</a:t>
            </a:r>
            <a:r>
              <a:rPr lang="en-US" dirty="0">
                <a:latin typeface="Times New Roman"/>
                <a:ea typeface="Times New Roman"/>
                <a:cs typeface="Times New Roman"/>
                <a:sym typeface="Times New Roman"/>
              </a:rPr>
              <a:t> </a:t>
            </a:r>
            <a:endParaRPr lang="en-US" dirty="0"/>
          </a:p>
          <a:p>
            <a:pPr marL="0" lvl="0" indent="0" algn="l" rtl="0">
              <a:spcBef>
                <a:spcPts val="0"/>
              </a:spcBef>
              <a:spcAft>
                <a:spcPts val="0"/>
              </a:spcAft>
              <a:buNone/>
            </a:pPr>
            <a:r>
              <a:rPr lang="en-US" dirty="0">
                <a:latin typeface="Times New Roman"/>
                <a:ea typeface="Times New Roman"/>
                <a:cs typeface="Times New Roman"/>
                <a:sym typeface="Times New Roman"/>
              </a:rPr>
              <a:t>- </a:t>
            </a:r>
            <a:r>
              <a:rPr lang="en-US" b="1" dirty="0">
                <a:latin typeface="Times New Roman"/>
                <a:ea typeface="Times New Roman"/>
                <a:cs typeface="Times New Roman"/>
                <a:sym typeface="Times New Roman"/>
              </a:rPr>
              <a:t>Consider the potential for</a:t>
            </a:r>
            <a:r>
              <a:rPr lang="en-US" dirty="0">
                <a:latin typeface="Times New Roman"/>
                <a:ea typeface="Times New Roman"/>
                <a:cs typeface="Times New Roman"/>
                <a:sym typeface="Times New Roman"/>
              </a:rPr>
              <a:t> </a:t>
            </a:r>
            <a:r>
              <a:rPr lang="en-US" b="1" dirty="0">
                <a:latin typeface="Times New Roman"/>
                <a:ea typeface="Times New Roman"/>
                <a:cs typeface="Times New Roman"/>
                <a:sym typeface="Times New Roman"/>
              </a:rPr>
              <a:t>multiple or cumulative exposure</a:t>
            </a:r>
            <a:r>
              <a:rPr lang="en-US" dirty="0">
                <a:latin typeface="Times New Roman"/>
                <a:ea typeface="Times New Roman"/>
                <a:cs typeface="Times New Roman"/>
                <a:sym typeface="Times New Roman"/>
              </a:rPr>
              <a:t> to impacts in the affected population and historical patterns of exposure to environmental hazards.  (should consider these multiple, or cumulative effects, even if effects are not within the control or subject to the discretion of the agency proposing the action).</a:t>
            </a:r>
            <a:endParaRPr lang="en-US" dirty="0"/>
          </a:p>
          <a:p>
            <a:pPr marL="0" lvl="0" indent="0" algn="l" rtl="0">
              <a:spcBef>
                <a:spcPts val="0"/>
              </a:spcBef>
              <a:spcAft>
                <a:spcPts val="0"/>
              </a:spcAft>
              <a:buNone/>
            </a:pPr>
            <a:r>
              <a:rPr lang="en-US" dirty="0">
                <a:latin typeface="Times New Roman"/>
                <a:ea typeface="Times New Roman"/>
                <a:cs typeface="Times New Roman"/>
                <a:sym typeface="Times New Roman"/>
              </a:rPr>
              <a:t>- </a:t>
            </a:r>
            <a:r>
              <a:rPr lang="en-US" b="1" dirty="0">
                <a:latin typeface="Times New Roman"/>
                <a:ea typeface="Times New Roman"/>
                <a:cs typeface="Times New Roman"/>
                <a:sym typeface="Times New Roman"/>
              </a:rPr>
              <a:t>Recognize the interrelated cultural, social, occupational, historical, or economic factors</a:t>
            </a:r>
            <a:r>
              <a:rPr lang="en-US" dirty="0">
                <a:latin typeface="Times New Roman"/>
                <a:ea typeface="Times New Roman"/>
                <a:cs typeface="Times New Roman"/>
                <a:sym typeface="Times New Roman"/>
              </a:rPr>
              <a:t> that may amplify the environmental effects of the action …</a:t>
            </a:r>
            <a:endParaRPr lang="en-US" dirty="0"/>
          </a:p>
          <a:p>
            <a:pPr marL="0" lvl="0" indent="0" algn="l" rtl="0">
              <a:spcBef>
                <a:spcPts val="0"/>
              </a:spcBef>
              <a:spcAft>
                <a:spcPts val="0"/>
              </a:spcAft>
              <a:buNone/>
            </a:pPr>
            <a:r>
              <a:rPr lang="en-US" dirty="0">
                <a:latin typeface="Times New Roman"/>
                <a:ea typeface="Times New Roman"/>
                <a:cs typeface="Times New Roman"/>
                <a:sym typeface="Times New Roman"/>
              </a:rPr>
              <a:t>…. these factors include: physical </a:t>
            </a:r>
            <a:r>
              <a:rPr lang="en-US" b="1" dirty="0">
                <a:latin typeface="Times New Roman"/>
                <a:ea typeface="Times New Roman"/>
                <a:cs typeface="Times New Roman"/>
                <a:sym typeface="Times New Roman"/>
              </a:rPr>
              <a:t>sensitivity of the community / population to particular impacts</a:t>
            </a:r>
            <a:r>
              <a:rPr lang="en-US" dirty="0">
                <a:latin typeface="Times New Roman"/>
                <a:ea typeface="Times New Roman"/>
                <a:cs typeface="Times New Roman"/>
                <a:sym typeface="Times New Roman"/>
              </a:rPr>
              <a:t>; </a:t>
            </a:r>
            <a:r>
              <a:rPr lang="en-US" b="1" dirty="0">
                <a:latin typeface="Times New Roman"/>
                <a:ea typeface="Times New Roman"/>
                <a:cs typeface="Times New Roman"/>
                <a:sym typeface="Times New Roman"/>
              </a:rPr>
              <a:t>the effect of any disruption on the community structure</a:t>
            </a:r>
            <a:r>
              <a:rPr lang="en-US" dirty="0">
                <a:latin typeface="Times New Roman"/>
                <a:ea typeface="Times New Roman"/>
                <a:cs typeface="Times New Roman"/>
                <a:sym typeface="Times New Roman"/>
              </a:rPr>
              <a:t>; and the </a:t>
            </a:r>
            <a:r>
              <a:rPr lang="en-US" b="1" dirty="0">
                <a:latin typeface="Times New Roman"/>
                <a:ea typeface="Times New Roman"/>
                <a:cs typeface="Times New Roman"/>
                <a:sym typeface="Times New Roman"/>
              </a:rPr>
              <a:t>nature and degree of impact on the physical and social structure of the community. </a:t>
            </a:r>
            <a:endParaRPr lang="en-US" dirty="0"/>
          </a:p>
          <a:p>
            <a:pPr marL="0" lvl="0" indent="0" algn="l" rtl="0">
              <a:spcBef>
                <a:spcPts val="0"/>
              </a:spcBef>
              <a:spcAft>
                <a:spcPts val="0"/>
              </a:spcAft>
              <a:buNone/>
            </a:pPr>
            <a:r>
              <a:rPr lang="en-US" dirty="0">
                <a:latin typeface="Times New Roman"/>
                <a:ea typeface="Times New Roman"/>
                <a:cs typeface="Times New Roman"/>
                <a:sym typeface="Times New Roman"/>
              </a:rPr>
              <a:t>- </a:t>
            </a:r>
            <a:r>
              <a:rPr lang="en-US" b="1" dirty="0">
                <a:latin typeface="Times New Roman"/>
                <a:ea typeface="Times New Roman"/>
                <a:cs typeface="Times New Roman"/>
                <a:sym typeface="Times New Roman"/>
              </a:rPr>
              <a:t>Develop effective</a:t>
            </a:r>
            <a:r>
              <a:rPr lang="en-US" dirty="0">
                <a:latin typeface="Times New Roman"/>
                <a:ea typeface="Times New Roman"/>
                <a:cs typeface="Times New Roman"/>
                <a:sym typeface="Times New Roman"/>
              </a:rPr>
              <a:t> </a:t>
            </a:r>
            <a:r>
              <a:rPr lang="en-US" b="1" dirty="0">
                <a:latin typeface="Times New Roman"/>
                <a:ea typeface="Times New Roman"/>
                <a:cs typeface="Times New Roman"/>
                <a:sym typeface="Times New Roman"/>
              </a:rPr>
              <a:t>public participation strategies</a:t>
            </a:r>
            <a:r>
              <a:rPr lang="en-US" dirty="0">
                <a:latin typeface="Times New Roman"/>
                <a:ea typeface="Times New Roman"/>
                <a:cs typeface="Times New Roman"/>
                <a:sym typeface="Times New Roman"/>
              </a:rPr>
              <a:t>. - linguistic, cultural, institutional, geographic, and other barriers and incorporate - active outreach to affected groups.</a:t>
            </a:r>
            <a:endParaRPr lang="en-US" dirty="0"/>
          </a:p>
          <a:p>
            <a:pPr marL="0" lvl="0" indent="0" algn="l" rtl="0">
              <a:spcBef>
                <a:spcPts val="0"/>
              </a:spcBef>
              <a:spcAft>
                <a:spcPts val="0"/>
              </a:spcAft>
              <a:buNone/>
            </a:pPr>
            <a:r>
              <a:rPr lang="en-US" dirty="0">
                <a:latin typeface="Times New Roman"/>
                <a:ea typeface="Times New Roman"/>
                <a:cs typeface="Times New Roman"/>
                <a:sym typeface="Times New Roman"/>
              </a:rPr>
              <a:t>- </a:t>
            </a:r>
            <a:r>
              <a:rPr lang="en-US" b="1" dirty="0">
                <a:latin typeface="Times New Roman"/>
                <a:ea typeface="Times New Roman"/>
                <a:cs typeface="Times New Roman"/>
                <a:sym typeface="Times New Roman"/>
              </a:rPr>
              <a:t>Assure meaningful community representation</a:t>
            </a:r>
            <a:r>
              <a:rPr lang="en-US" dirty="0">
                <a:latin typeface="Times New Roman"/>
                <a:ea typeface="Times New Roman"/>
                <a:cs typeface="Times New Roman"/>
                <a:sym typeface="Times New Roman"/>
              </a:rPr>
              <a:t> in the process. Be aware of the diverse constituencies within any community and endeavor to have complete representation of the community as a whole ... </a:t>
            </a:r>
            <a:endParaRPr lang="en-US" dirty="0"/>
          </a:p>
          <a:p>
            <a:pPr marL="0" lvl="0" indent="0" algn="l" rtl="0">
              <a:spcBef>
                <a:spcPts val="0"/>
              </a:spcBef>
              <a:spcAft>
                <a:spcPts val="0"/>
              </a:spcAft>
              <a:buNone/>
            </a:pPr>
            <a:r>
              <a:rPr lang="en-US" dirty="0">
                <a:latin typeface="Times New Roman"/>
                <a:ea typeface="Times New Roman"/>
                <a:cs typeface="Times New Roman"/>
                <a:sym typeface="Times New Roman"/>
              </a:rPr>
              <a:t>… early as possible if it is to be meaningful.</a:t>
            </a:r>
            <a:endParaRPr lang="en-US" dirty="0"/>
          </a:p>
          <a:p>
            <a:endParaRPr lang="en-US" dirty="0"/>
          </a:p>
        </p:txBody>
      </p:sp>
      <p:sp>
        <p:nvSpPr>
          <p:cNvPr id="4" name="Slide Number Placeholder 3"/>
          <p:cNvSpPr>
            <a:spLocks noGrp="1"/>
          </p:cNvSpPr>
          <p:nvPr>
            <p:ph type="sldNum" sz="quarter" idx="5"/>
          </p:nvPr>
        </p:nvSpPr>
        <p:spPr/>
        <p:txBody>
          <a:bodyPr/>
          <a:lstStyle/>
          <a:p>
            <a:fld id="{1B52CF08-CCD3-451A-8728-796FA480AACF}" type="slidenum">
              <a:rPr lang="en-US" smtClean="0"/>
              <a:t>13</a:t>
            </a:fld>
            <a:endParaRPr lang="en-US"/>
          </a:p>
        </p:txBody>
      </p:sp>
    </p:spTree>
    <p:extLst>
      <p:ext uri="{BB962C8B-B14F-4D97-AF65-F5344CB8AC3E}">
        <p14:creationId xmlns:p14="http://schemas.microsoft.com/office/powerpoint/2010/main" val="3494693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latin typeface="Arial"/>
                <a:ea typeface="Arial"/>
                <a:cs typeface="Arial"/>
                <a:sym typeface="Arial"/>
              </a:rPr>
              <a:t>The purposes of this Act are: To declare a national policy which will encourage productive and enjoyable harmony between man and his environment; to promote efforts which will prevent or eliminate damage to the environment and biosphere and stimulate the health and welfare of man; to enrich the understanding of the ecological systems and natural resources important to the Nation; and to establish a Council on Environmental Quality.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ARDOT complies with The National Environmental Policy Act (NEPA), which was one of the first laws ever written that establishes the broad national framework for protecting our environment. NEPA's basic policy is to assure that all branches of government give proper consideration to the environment prior to undertaking any major federal action that significantly affects the environment to include any social &amp; economic effects.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National Environmental Policy Act (NEPA) was signed into law on January 1, 1970. The range of actions covered by NEPA is broad and includes:</a:t>
            </a:r>
          </a:p>
          <a:p>
            <a:pPr marL="0" lvl="0" indent="0" algn="l" rtl="0">
              <a:spcBef>
                <a:spcPts val="0"/>
              </a:spcBef>
              <a:spcAft>
                <a:spcPts val="0"/>
              </a:spcAft>
              <a:buNone/>
            </a:pPr>
            <a:r>
              <a:rPr lang="en-US" dirty="0"/>
              <a:t>making decisions on permit applications,</a:t>
            </a:r>
          </a:p>
          <a:p>
            <a:pPr marL="0" lvl="0" indent="0" algn="l" rtl="0">
              <a:spcBef>
                <a:spcPts val="0"/>
              </a:spcBef>
              <a:spcAft>
                <a:spcPts val="0"/>
              </a:spcAft>
              <a:buNone/>
            </a:pPr>
            <a:r>
              <a:rPr lang="en-US" dirty="0"/>
              <a:t>adopting federal land management actions, and</a:t>
            </a:r>
          </a:p>
          <a:p>
            <a:pPr marL="0" lvl="0" indent="0" algn="l" rtl="0">
              <a:spcBef>
                <a:spcPts val="0"/>
              </a:spcBef>
              <a:spcAft>
                <a:spcPts val="0"/>
              </a:spcAft>
              <a:buNone/>
            </a:pPr>
            <a:r>
              <a:rPr lang="en-US" dirty="0"/>
              <a:t>constructing highways and other publicly-owned facilities.</a:t>
            </a:r>
          </a:p>
          <a:p>
            <a:pPr marL="0" lvl="0" indent="0" algn="l" rtl="0">
              <a:spcBef>
                <a:spcPts val="0"/>
              </a:spcBef>
              <a:spcAft>
                <a:spcPts val="0"/>
              </a:spcAft>
              <a:buNone/>
            </a:pPr>
            <a:r>
              <a:rPr lang="en-US" dirty="0"/>
              <a:t>Agencies also provide opportunities for public review and comment on those evaluations.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NEPA document - In the appropriate section of the NEPA document (EA &amp;EIS), typically the section regarding social and economic impacts, provide demographic information on the general population in the project study area. Social characteristics should include identification of the ethnicity, age, mobility and income level of the population. These data elements, while not all required for an EJ analysis, are important to provide context for understanding area demographics.</a:t>
            </a:r>
          </a:p>
          <a:p>
            <a:endParaRPr lang="en-US" dirty="0"/>
          </a:p>
        </p:txBody>
      </p:sp>
      <p:sp>
        <p:nvSpPr>
          <p:cNvPr id="4" name="Slide Number Placeholder 3"/>
          <p:cNvSpPr>
            <a:spLocks noGrp="1"/>
          </p:cNvSpPr>
          <p:nvPr>
            <p:ph type="sldNum" sz="quarter" idx="5"/>
          </p:nvPr>
        </p:nvSpPr>
        <p:spPr/>
        <p:txBody>
          <a:bodyPr/>
          <a:lstStyle/>
          <a:p>
            <a:fld id="{1B52CF08-CCD3-451A-8728-796FA480AACF}" type="slidenum">
              <a:rPr lang="en-US" smtClean="0"/>
              <a:t>14</a:t>
            </a:fld>
            <a:endParaRPr lang="en-US"/>
          </a:p>
        </p:txBody>
      </p:sp>
    </p:spTree>
    <p:extLst>
      <p:ext uri="{BB962C8B-B14F-4D97-AF65-F5344CB8AC3E}">
        <p14:creationId xmlns:p14="http://schemas.microsoft.com/office/powerpoint/2010/main" val="3924806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400" dirty="0"/>
              <a:t>It is important to note that when assessing communities for EJ populations, we also examine them for impacts to Title VI populations. </a:t>
            </a:r>
          </a:p>
          <a:p>
            <a:pPr marL="0" lvl="0" indent="0" algn="l" rtl="0">
              <a:spcBef>
                <a:spcPts val="0"/>
              </a:spcBef>
              <a:spcAft>
                <a:spcPts val="0"/>
              </a:spcAft>
              <a:buNone/>
            </a:pPr>
            <a:r>
              <a:rPr lang="en-US" sz="1400" dirty="0"/>
              <a:t>Title VI covers Race, Color and National Origin</a:t>
            </a:r>
          </a:p>
          <a:p>
            <a:pPr marL="0" lvl="0" indent="0" algn="l" rtl="0">
              <a:spcBef>
                <a:spcPts val="0"/>
              </a:spcBef>
              <a:spcAft>
                <a:spcPts val="0"/>
              </a:spcAft>
              <a:buNone/>
            </a:pPr>
            <a:endParaRPr lang="en-US" sz="1400" dirty="0"/>
          </a:p>
          <a:p>
            <a:pPr marL="0" lvl="0" indent="0" algn="l" rtl="0">
              <a:spcBef>
                <a:spcPts val="0"/>
              </a:spcBef>
              <a:spcAft>
                <a:spcPts val="0"/>
              </a:spcAft>
              <a:buNone/>
            </a:pPr>
            <a:r>
              <a:rPr lang="en-US" sz="1400" dirty="0"/>
              <a:t>These 2 often overlap. Both address nondiscrimination, identify minority populations, are rooted in the constitutional guarantee that all citizens are created equal</a:t>
            </a:r>
          </a:p>
          <a:p>
            <a:pPr marL="0" lvl="0" indent="0" algn="l" rtl="0">
              <a:spcBef>
                <a:spcPts val="0"/>
              </a:spcBef>
              <a:spcAft>
                <a:spcPts val="0"/>
              </a:spcAft>
              <a:buNone/>
            </a:pPr>
            <a:r>
              <a:rPr lang="en-US" sz="1400" dirty="0"/>
              <a:t>both address involvement of affected citizens in the decision making process.</a:t>
            </a:r>
          </a:p>
          <a:p>
            <a:pPr marL="0" lvl="0" indent="0" algn="l" rtl="0">
              <a:spcBef>
                <a:spcPts val="0"/>
              </a:spcBef>
              <a:spcAft>
                <a:spcPts val="0"/>
              </a:spcAft>
              <a:buNone/>
            </a:pPr>
            <a:endParaRPr lang="en-US" sz="1400" dirty="0"/>
          </a:p>
          <a:p>
            <a:pPr marL="0" lvl="0" indent="0" algn="l" rtl="0">
              <a:spcBef>
                <a:spcPts val="0"/>
              </a:spcBef>
              <a:spcAft>
                <a:spcPts val="0"/>
              </a:spcAft>
              <a:buNone/>
            </a:pPr>
            <a:r>
              <a:rPr lang="en-US" sz="1400" dirty="0"/>
              <a:t>How are EJ and Title VI Different?</a:t>
            </a:r>
          </a:p>
          <a:p>
            <a:pPr marL="0" lvl="0" indent="0" algn="l" rtl="0">
              <a:spcBef>
                <a:spcPts val="0"/>
              </a:spcBef>
              <a:spcAft>
                <a:spcPts val="0"/>
              </a:spcAft>
              <a:buNone/>
            </a:pPr>
            <a:endParaRPr lang="en-US" sz="1400" dirty="0"/>
          </a:p>
          <a:p>
            <a:pPr marL="0" lvl="0" indent="0" algn="l" rtl="0">
              <a:spcBef>
                <a:spcPts val="0"/>
              </a:spcBef>
              <a:spcAft>
                <a:spcPts val="0"/>
              </a:spcAft>
              <a:buNone/>
            </a:pPr>
            <a:r>
              <a:rPr lang="en-US" sz="1400" dirty="0"/>
              <a:t>Title VI of the Civil Rights Act of 1964 prohibits recipients of federal financial assistance (states, grantees, etc.) from discriminating based on race, color, or national origin in any program or activity.</a:t>
            </a:r>
          </a:p>
          <a:p>
            <a:pPr marL="0" lvl="0" indent="0" algn="l" rtl="0">
              <a:spcBef>
                <a:spcPts val="0"/>
              </a:spcBef>
              <a:spcAft>
                <a:spcPts val="0"/>
              </a:spcAft>
              <a:buNone/>
            </a:pPr>
            <a:endParaRPr lang="en-US" sz="1400" dirty="0"/>
          </a:p>
          <a:p>
            <a:pPr marL="0" lvl="0" indent="0" algn="l" rtl="0">
              <a:spcBef>
                <a:spcPts val="0"/>
              </a:spcBef>
              <a:spcAft>
                <a:spcPts val="0"/>
              </a:spcAft>
              <a:buNone/>
            </a:pPr>
            <a:r>
              <a:rPr lang="en-US" sz="1400" dirty="0"/>
              <a:t>Executive Order 12898, on the other hand, directs federal agencies to identify and address, as appropriate, disproportionally high adverse impacts on minority populations and low-income populations.</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1B52CF08-CCD3-451A-8728-796FA480AACF}" type="slidenum">
              <a:rPr lang="en-US" smtClean="0"/>
              <a:t>15</a:t>
            </a:fld>
            <a:endParaRPr lang="en-US"/>
          </a:p>
        </p:txBody>
      </p:sp>
    </p:spTree>
    <p:extLst>
      <p:ext uri="{BB962C8B-B14F-4D97-AF65-F5344CB8AC3E}">
        <p14:creationId xmlns:p14="http://schemas.microsoft.com/office/powerpoint/2010/main" val="1134917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Title VI bears legal requirements while EJ mandates a process for inclusive decision making.</a:t>
            </a:r>
          </a:p>
          <a:p>
            <a:endParaRPr lang="en-US" sz="1400" dirty="0"/>
          </a:p>
          <a:p>
            <a:r>
              <a:rPr lang="en-US" sz="1400" dirty="0"/>
              <a:t>However, a Title VI civil rights complaint may raise environmental justice issues when challenging a recipient's activity. For instance, if a state agency receives funds from EPA to run a clean air program, that state recipient is legally prohibited from discriminating on the basis of race, color or national origin under Title VI when engaging in clean air enforcement activities.</a:t>
            </a:r>
          </a:p>
          <a:p>
            <a:endParaRPr lang="en-US" dirty="0"/>
          </a:p>
        </p:txBody>
      </p:sp>
      <p:sp>
        <p:nvSpPr>
          <p:cNvPr id="4" name="Slide Number Placeholder 3"/>
          <p:cNvSpPr>
            <a:spLocks noGrp="1"/>
          </p:cNvSpPr>
          <p:nvPr>
            <p:ph type="sldNum" sz="quarter" idx="5"/>
          </p:nvPr>
        </p:nvSpPr>
        <p:spPr/>
        <p:txBody>
          <a:bodyPr/>
          <a:lstStyle/>
          <a:p>
            <a:fld id="{1B52CF08-CCD3-451A-8728-796FA480AACF}" type="slidenum">
              <a:rPr lang="en-US" smtClean="0"/>
              <a:t>16</a:t>
            </a:fld>
            <a:endParaRPr lang="en-US"/>
          </a:p>
        </p:txBody>
      </p:sp>
    </p:spTree>
    <p:extLst>
      <p:ext uri="{BB962C8B-B14F-4D97-AF65-F5344CB8AC3E}">
        <p14:creationId xmlns:p14="http://schemas.microsoft.com/office/powerpoint/2010/main" val="2251180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solidFill>
                  <a:schemeClr val="dk1"/>
                </a:solidFill>
                <a:latin typeface="Arial"/>
                <a:ea typeface="Arial"/>
                <a:cs typeface="Arial"/>
                <a:sym typeface="Arial"/>
              </a:rPr>
              <a:t>Corpus Christi’s historic African-American neighborhoods of Hillcrest and Washington-Coles have endured decades of injustice: Redlining and housing segregation, industrial waste and environmental pollution, isolation and neglect from public services.</a:t>
            </a:r>
            <a:endParaRPr lang="en-US" dirty="0"/>
          </a:p>
          <a:p>
            <a:pPr marL="0" lvl="0" indent="0" algn="l" rtl="0">
              <a:spcBef>
                <a:spcPts val="0"/>
              </a:spcBef>
              <a:spcAft>
                <a:spcPts val="0"/>
              </a:spcAft>
              <a:buNone/>
            </a:pPr>
            <a:endParaRPr lang="en-US" sz="1200" dirty="0">
              <a:solidFill>
                <a:schemeClr val="dk1"/>
              </a:solidFill>
              <a:latin typeface="Arial"/>
              <a:ea typeface="Arial"/>
              <a:cs typeface="Arial"/>
              <a:sym typeface="Arial"/>
            </a:endParaRPr>
          </a:p>
          <a:p>
            <a:pPr marL="0" lvl="0" indent="0" algn="l" rtl="0">
              <a:spcBef>
                <a:spcPts val="0"/>
              </a:spcBef>
              <a:spcAft>
                <a:spcPts val="0"/>
              </a:spcAft>
              <a:buNone/>
            </a:pPr>
            <a:r>
              <a:rPr lang="en-US" sz="1200" dirty="0">
                <a:solidFill>
                  <a:schemeClr val="dk1"/>
                </a:solidFill>
                <a:latin typeface="Arial"/>
                <a:ea typeface="Arial"/>
                <a:cs typeface="Arial"/>
                <a:sym typeface="Arial"/>
              </a:rPr>
              <a:t>Texas Department of Transportation and the City of Corpus Christi want to build a new bridge directly through the neighborhood, further separating residents from the rest of the city and exacerbating environmental, health and housing inequalities. </a:t>
            </a:r>
            <a:endParaRPr lang="en-US" dirty="0"/>
          </a:p>
          <a:p>
            <a:pPr marL="0" lvl="0" indent="0" algn="l" rtl="0">
              <a:spcBef>
                <a:spcPts val="0"/>
              </a:spcBef>
              <a:spcAft>
                <a:spcPts val="0"/>
              </a:spcAft>
              <a:buNone/>
            </a:pPr>
            <a:endParaRPr lang="en-US" sz="1200" dirty="0">
              <a:solidFill>
                <a:schemeClr val="dk1"/>
              </a:solidFill>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1B52CF08-CCD3-451A-8728-796FA480AACF}" type="slidenum">
              <a:rPr lang="en-US" smtClean="0"/>
              <a:t>17</a:t>
            </a:fld>
            <a:endParaRPr lang="en-US"/>
          </a:p>
        </p:txBody>
      </p:sp>
    </p:spTree>
    <p:extLst>
      <p:ext uri="{BB962C8B-B14F-4D97-AF65-F5344CB8AC3E}">
        <p14:creationId xmlns:p14="http://schemas.microsoft.com/office/powerpoint/2010/main" val="764626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As planned, the “Red Route” for the new highway would cut Hillcrest off on the east, further segregating it from the rest of Corpus Christi, including its schools, hospitals, grocery stores, and most businesses, and adding increased pollutants like benzene to the already compromised air and soil of the neighborhood. There are approximately 450 households in Hillcrest, with about half occupied by homeowners and half by renters.</a:t>
            </a:r>
          </a:p>
          <a:p>
            <a:pPr lvl="0"/>
            <a:endParaRPr lang="en-US" dirty="0"/>
          </a:p>
          <a:p>
            <a:pPr lvl="0"/>
            <a:r>
              <a:rPr lang="en-US" dirty="0"/>
              <a:t>On March 5, 2015, Hillcrest neighborhood residents asked the Office of Civil Rights of the Federal Highway Administration (FHWA) to investigate civil rights violations by the Texas Department of Transportation (TxDOT) in its push to build the highway through their neighborhood. The route chosen by TxDOT promised disastrous consequences for residents of Washington Coles and Hillcrest.</a:t>
            </a:r>
          </a:p>
          <a:p>
            <a:pPr lvl="0"/>
            <a:endParaRPr lang="en-US" dirty="0"/>
          </a:p>
          <a:p>
            <a:pPr lvl="0"/>
            <a:r>
              <a:rPr lang="en-US" dirty="0"/>
              <a:t>The complaint stated that the Red Route violated Title VI of the Civil Rights Act because it would cause disproportionate harms based on race. While the City of Corpus Christi is approximately 4.3% African American, the affected Washington Coles and Hillcrest neighborhoods are 38% and 31% African American, respectively. If FHWA found that TxDOT’s actions caused disproportionate harm based on race, it could withhold federal funds for the project.</a:t>
            </a:r>
          </a:p>
          <a:p>
            <a:pPr marL="0" lvl="0" indent="0" algn="l" rtl="0">
              <a:spcBef>
                <a:spcPts val="0"/>
              </a:spcBef>
              <a:spcAft>
                <a:spcPts val="0"/>
              </a:spcAft>
              <a:buNone/>
            </a:pPr>
            <a:endParaRPr lang="en-US" sz="1200" b="0" i="0" u="none" strike="noStrike" dirty="0">
              <a:solidFill>
                <a:schemeClr val="dk1"/>
              </a:solidFill>
              <a:latin typeface="Arial"/>
              <a:ea typeface="Arial"/>
              <a:cs typeface="Arial"/>
              <a:sym typeface="Arial"/>
            </a:endParaRPr>
          </a:p>
          <a:p>
            <a:pPr marL="0" lvl="0" indent="0" algn="l" rtl="0">
              <a:spcBef>
                <a:spcPts val="0"/>
              </a:spcBef>
              <a:spcAft>
                <a:spcPts val="0"/>
              </a:spcAft>
              <a:buNone/>
            </a:pPr>
            <a:r>
              <a:rPr lang="en-US" sz="1200" b="0" i="0" u="none" strike="noStrike" dirty="0">
                <a:solidFill>
                  <a:schemeClr val="dk1"/>
                </a:solidFill>
                <a:latin typeface="Arial"/>
                <a:ea typeface="Arial"/>
                <a:cs typeface="Arial"/>
                <a:sym typeface="Arial"/>
              </a:rPr>
              <a:t>Result: A </a:t>
            </a:r>
            <a:r>
              <a:rPr lang="en-US" sz="1200" b="0" i="0" u="none" strike="noStrike" dirty="0">
                <a:solidFill>
                  <a:srgbClr val="FF0000"/>
                </a:solidFill>
                <a:latin typeface="Arial"/>
                <a:ea typeface="Arial"/>
                <a:cs typeface="Arial"/>
                <a:sym typeface="Arial"/>
              </a:rPr>
              <a:t>Voluntary Resolution Agreement </a:t>
            </a:r>
            <a:r>
              <a:rPr lang="en-US" dirty="0">
                <a:solidFill>
                  <a:srgbClr val="FF0000"/>
                </a:solidFill>
                <a:latin typeface="Arial"/>
                <a:ea typeface="Arial"/>
                <a:cs typeface="Arial"/>
                <a:sym typeface="Arial"/>
              </a:rPr>
              <a:t>was reached</a:t>
            </a:r>
            <a:r>
              <a:rPr lang="en-US" sz="1200" b="0" i="0" u="none" strike="noStrike" dirty="0">
                <a:solidFill>
                  <a:srgbClr val="FF0000"/>
                </a:solidFill>
                <a:latin typeface="Arial"/>
                <a:ea typeface="Arial"/>
                <a:cs typeface="Arial"/>
                <a:sym typeface="Arial"/>
              </a:rPr>
              <a:t> which proposed specific Title VI mitigation actions for the U.S. Highway 181 improvements  These actions will ensure the affected minority persons in the Northside Community of Corpus Christi, Texas (Hillcrest and Washington-Coles) do not bear disproportionately high and adverse human health or environmental effects as a result of the Project. </a:t>
            </a:r>
          </a:p>
          <a:p>
            <a:pPr marL="0" lvl="0" indent="0" algn="l" rtl="0">
              <a:spcBef>
                <a:spcPts val="0"/>
              </a:spcBef>
              <a:spcAft>
                <a:spcPts val="0"/>
              </a:spcAft>
              <a:buNone/>
            </a:pPr>
            <a:endParaRPr lang="en-US" dirty="0">
              <a:solidFill>
                <a:srgbClr val="FF0000"/>
              </a:solidFill>
            </a:endParaRPr>
          </a:p>
          <a:p>
            <a:pPr marL="0" lvl="0" indent="0" algn="l" rtl="0">
              <a:spcBef>
                <a:spcPts val="0"/>
              </a:spcBef>
              <a:spcAft>
                <a:spcPts val="0"/>
              </a:spcAft>
              <a:buNone/>
            </a:pPr>
            <a:endParaRPr lang="en-US" sz="1200" b="0" i="0" u="none" strike="noStrike" dirty="0">
              <a:solidFill>
                <a:schemeClr val="dk1"/>
              </a:solidFill>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1B52CF08-CCD3-451A-8728-796FA480AACF}" type="slidenum">
              <a:rPr lang="en-US" smtClean="0"/>
              <a:t>18</a:t>
            </a:fld>
            <a:endParaRPr lang="en-US" dirty="0"/>
          </a:p>
        </p:txBody>
      </p:sp>
    </p:spTree>
    <p:extLst>
      <p:ext uri="{BB962C8B-B14F-4D97-AF65-F5344CB8AC3E}">
        <p14:creationId xmlns:p14="http://schemas.microsoft.com/office/powerpoint/2010/main" val="3978421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example of impacts to an EJ community with mitigation efforts is the Newtown Pike Extension in Lexington KY.</a:t>
            </a:r>
          </a:p>
          <a:p>
            <a:endParaRPr lang="en-US" dirty="0"/>
          </a:p>
          <a:p>
            <a:r>
              <a:rPr lang="en-US" dirty="0"/>
              <a:t>The Newtown Pike Extension Project was proposed to address transportation needs near downtown Lexington, Kentucky. This project, originally thought of in the</a:t>
            </a:r>
            <a:r>
              <a:rPr lang="en-US" baseline="0" dirty="0"/>
              <a:t> 1930’s, had the potential to pose impacts to low-income and minority communities, publicly owned properties, and historic resources, presented challenges to project implementation.</a:t>
            </a:r>
          </a:p>
          <a:p>
            <a:endParaRPr lang="en-US" baseline="0" dirty="0"/>
          </a:p>
          <a:p>
            <a:r>
              <a:rPr lang="en-US" dirty="0"/>
              <a:t>Davis Bottom community first developed in the late 1800s and the neighborhood grew as a community for workers on Lexington’s railway system. While described as one of the lowest income communities in Lexington, it is also considered highly cohesive. Davis Bottom has been impacted by development associated with its proximity to downtown. </a:t>
            </a:r>
          </a:p>
          <a:p>
            <a:endParaRPr lang="en-US" dirty="0"/>
          </a:p>
          <a:p>
            <a:r>
              <a:rPr lang="en-US" dirty="0"/>
              <a:t>The ARDOT staff must be mindful of the history of these communities that we enter when proposing the construction of </a:t>
            </a:r>
            <a:r>
              <a:rPr lang="en-US" dirty="0" err="1"/>
              <a:t>hwys</a:t>
            </a:r>
            <a:r>
              <a:rPr lang="en-US" dirty="0"/>
              <a:t>.</a:t>
            </a:r>
          </a:p>
          <a:p>
            <a:endParaRPr lang="en-US" dirty="0"/>
          </a:p>
          <a:p>
            <a:r>
              <a:rPr lang="en-US" dirty="0"/>
              <a:t>Important</a:t>
            </a:r>
            <a:r>
              <a:rPr lang="en-US" baseline="0" dirty="0"/>
              <a:t> to Note the history: </a:t>
            </a:r>
            <a:r>
              <a:rPr lang="en-US" dirty="0"/>
              <a:t>When construction of the Lexington Civic Center and associated facilities began in 1974,  approximately 145 dwelling units, 50 apartment buildings, and 20 commercial buildings (including a church) were demolished</a:t>
            </a:r>
          </a:p>
          <a:p>
            <a:endParaRPr lang="en-US" dirty="0"/>
          </a:p>
        </p:txBody>
      </p:sp>
      <p:sp>
        <p:nvSpPr>
          <p:cNvPr id="4" name="Slide Number Placeholder 3"/>
          <p:cNvSpPr>
            <a:spLocks noGrp="1"/>
          </p:cNvSpPr>
          <p:nvPr>
            <p:ph type="sldNum" sz="quarter" idx="10"/>
          </p:nvPr>
        </p:nvSpPr>
        <p:spPr/>
        <p:txBody>
          <a:bodyPr/>
          <a:lstStyle/>
          <a:p>
            <a:fld id="{1B52CF08-CCD3-451A-8728-796FA480AACF}" type="slidenum">
              <a:rPr lang="en-US" smtClean="0"/>
              <a:t>19</a:t>
            </a:fld>
            <a:endParaRPr lang="en-US"/>
          </a:p>
        </p:txBody>
      </p:sp>
    </p:spTree>
    <p:extLst>
      <p:ext uri="{BB962C8B-B14F-4D97-AF65-F5344CB8AC3E}">
        <p14:creationId xmlns:p14="http://schemas.microsoft.com/office/powerpoint/2010/main" val="1465778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avoid disruption to community cohesion, mitigate environmental justice impacts, and support the Purpose and Need objective to avoid undue burdens to communities, a variety of mitigation strategies were incorporated into the Newtown Pike Extension Project</a:t>
            </a:r>
          </a:p>
          <a:p>
            <a:endParaRPr lang="en-US" dirty="0"/>
          </a:p>
          <a:p>
            <a:r>
              <a:rPr lang="en-US" dirty="0"/>
              <a:t>The </a:t>
            </a:r>
            <a:r>
              <a:rPr lang="en-US" dirty="0" err="1"/>
              <a:t>Southend</a:t>
            </a:r>
            <a:r>
              <a:rPr lang="en-US" dirty="0"/>
              <a:t> Park Urban Village Plan (now Davis Park) was developed to provide the framework for mitigation of environmental justice impacts. The plan was designed to provide housing that would allow residents of the Davis Bottom community to remain in the area.</a:t>
            </a:r>
          </a:p>
          <a:p>
            <a:r>
              <a:rPr lang="en-US" dirty="0"/>
              <a:t>25 acres of the Davis Bottom neighborhood would be reconstructed to provide homes, rental units, and new or renovated community facilities. </a:t>
            </a:r>
          </a:p>
          <a:p>
            <a:endParaRPr lang="en-US" dirty="0"/>
          </a:p>
          <a:p>
            <a:r>
              <a:rPr lang="en-US" dirty="0"/>
              <a:t>A Community Land Trust (CLT) was created to implement the plan. </a:t>
            </a:r>
          </a:p>
          <a:p>
            <a:endParaRPr lang="en-US" dirty="0"/>
          </a:p>
          <a:p>
            <a:r>
              <a:rPr lang="en-US" dirty="0"/>
              <a:t>The Key to moving forward with the project was community outreach and engagement. Involving the Davis Bottom community throughout planning, project development, and the design of mitigation strategies was a critical.</a:t>
            </a:r>
          </a:p>
          <a:p>
            <a:endParaRPr lang="en-US" dirty="0"/>
          </a:p>
          <a:p>
            <a:r>
              <a:rPr lang="en-US" dirty="0"/>
              <a:t>I have provided a link to the pamphlet concerning this project.  </a:t>
            </a:r>
          </a:p>
          <a:p>
            <a:r>
              <a:rPr lang="en-US" dirty="0"/>
              <a:t>This pamphlet was developed by the Federal Highway Administration (FHWA) to show how transportation planning, project development, and design can enhance quality of life in a community. The project illustrates the effective implementation of the community impact assessment (CIA) process; collaboration among federal, state, and local agencies; working with affected communities to understand their needs; and integration of quality of life considerations in transportation projects.</a:t>
            </a:r>
          </a:p>
        </p:txBody>
      </p:sp>
      <p:sp>
        <p:nvSpPr>
          <p:cNvPr id="4" name="Slide Number Placeholder 3"/>
          <p:cNvSpPr>
            <a:spLocks noGrp="1"/>
          </p:cNvSpPr>
          <p:nvPr>
            <p:ph type="sldNum" sz="quarter" idx="10"/>
          </p:nvPr>
        </p:nvSpPr>
        <p:spPr/>
        <p:txBody>
          <a:bodyPr/>
          <a:lstStyle/>
          <a:p>
            <a:fld id="{1B52CF08-CCD3-451A-8728-796FA480AACF}" type="slidenum">
              <a:rPr lang="en-US" smtClean="0"/>
              <a:t>20</a:t>
            </a:fld>
            <a:endParaRPr lang="en-US"/>
          </a:p>
        </p:txBody>
      </p:sp>
    </p:spTree>
    <p:extLst>
      <p:ext uri="{BB962C8B-B14F-4D97-AF65-F5344CB8AC3E}">
        <p14:creationId xmlns:p14="http://schemas.microsoft.com/office/powerpoint/2010/main" val="7212613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ARDOT utilizes the following tools to ensure EJ compliance with NEPA.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Census data is used to gather Race and ethnicity, disability status, languages spoken at home, veteran status, educational attainment, employment and occupations, income and poverty status, commuting and place of work, housing characteristics.</a:t>
            </a:r>
          </a:p>
          <a:p>
            <a:pPr marL="0" lvl="0" indent="0" algn="l" rtl="0">
              <a:spcBef>
                <a:spcPts val="0"/>
              </a:spcBef>
              <a:spcAft>
                <a:spcPts val="0"/>
              </a:spcAft>
              <a:buNone/>
            </a:pPr>
            <a:r>
              <a:rPr lang="en-US" dirty="0"/>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effectLst/>
                <a:uLnTx/>
                <a:uFillTx/>
                <a:latin typeface="Arial"/>
                <a:ea typeface="Arial"/>
                <a:cs typeface="Arial"/>
                <a:sym typeface="Arial"/>
              </a:rPr>
              <a:t>U. S. Census – American Community Survey</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latin typeface="Arial"/>
                <a:cs typeface="Arial"/>
                <a:sym typeface="Arial"/>
              </a:rPr>
              <a:t>EPA’s EJSCREEN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0" i="0" u="none" strike="noStrike" kern="1200" dirty="0" err="1">
                <a:solidFill>
                  <a:schemeClr val="tx1"/>
                </a:solidFill>
                <a:effectLst/>
                <a:latin typeface="+mn-lt"/>
                <a:ea typeface="+mn-ea"/>
                <a:cs typeface="+mn-cs"/>
              </a:rPr>
              <a:t>NEPAssist</a:t>
            </a:r>
            <a:r>
              <a:rPr lang="en-US" sz="1200" b="0" i="0" u="none" strike="noStrike" kern="1200" dirty="0">
                <a:solidFill>
                  <a:schemeClr val="tx1"/>
                </a:solidFill>
                <a:effectLst/>
                <a:latin typeface="+mn-lt"/>
                <a:ea typeface="+mn-ea"/>
                <a:cs typeface="+mn-cs"/>
              </a:rPr>
              <a:t> is a tool that facilitates the environmental review process and project planning in relation to environmental considerations. The web-based application draws environmental data dynamically from EPA Geographic Information System databases and web services and provides immediate screening of environmental assessment indicators for a user-defined area of interest. </a:t>
            </a:r>
            <a:endParaRPr lang="en-US" dirty="0"/>
          </a:p>
        </p:txBody>
      </p:sp>
      <p:sp>
        <p:nvSpPr>
          <p:cNvPr id="4" name="Slide Number Placeholder 3"/>
          <p:cNvSpPr>
            <a:spLocks noGrp="1"/>
          </p:cNvSpPr>
          <p:nvPr>
            <p:ph type="sldNum" sz="quarter" idx="5"/>
          </p:nvPr>
        </p:nvSpPr>
        <p:spPr/>
        <p:txBody>
          <a:bodyPr/>
          <a:lstStyle/>
          <a:p>
            <a:fld id="{1B52CF08-CCD3-451A-8728-796FA480AACF}" type="slidenum">
              <a:rPr lang="en-US" smtClean="0"/>
              <a:t>21</a:t>
            </a:fld>
            <a:endParaRPr lang="en-US"/>
          </a:p>
        </p:txBody>
      </p:sp>
    </p:spTree>
    <p:extLst>
      <p:ext uri="{BB962C8B-B14F-4D97-AF65-F5344CB8AC3E}">
        <p14:creationId xmlns:p14="http://schemas.microsoft.com/office/powerpoint/2010/main" val="333948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Defining the terms within the definition</a:t>
            </a:r>
          </a:p>
          <a:p>
            <a:r>
              <a:rPr lang="en-US" dirty="0"/>
              <a:t>The census and FHWA Order 6640.23A define Minority as: Black, Hispanic or Latino, Asian American, American Indian, Alaska Native, Native Hawaiian and Other Pacific Islanders .</a:t>
            </a:r>
          </a:p>
          <a:p>
            <a:r>
              <a:rPr lang="en-US" dirty="0"/>
              <a:t>These are considered immutable characteristic which are physical attributes that are perceived as being unchangeable.</a:t>
            </a:r>
          </a:p>
        </p:txBody>
      </p:sp>
      <p:sp>
        <p:nvSpPr>
          <p:cNvPr id="4" name="Slide Number Placeholder 3"/>
          <p:cNvSpPr>
            <a:spLocks noGrp="1"/>
          </p:cNvSpPr>
          <p:nvPr>
            <p:ph type="sldNum" sz="quarter" idx="5"/>
          </p:nvPr>
        </p:nvSpPr>
        <p:spPr/>
        <p:txBody>
          <a:bodyPr/>
          <a:lstStyle/>
          <a:p>
            <a:fld id="{1B52CF08-CCD3-451A-8728-796FA480AACF}" type="slidenum">
              <a:rPr lang="en-US" smtClean="0"/>
              <a:t>4</a:t>
            </a:fld>
            <a:endParaRPr lang="en-US"/>
          </a:p>
        </p:txBody>
      </p:sp>
    </p:spTree>
    <p:extLst>
      <p:ext uri="{BB962C8B-B14F-4D97-AF65-F5344CB8AC3E}">
        <p14:creationId xmlns:p14="http://schemas.microsoft.com/office/powerpoint/2010/main" val="3542874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84200" y="4267200"/>
            <a:ext cx="5588000" cy="4191000"/>
          </a:xfrm>
        </p:spPr>
        <p:txBody>
          <a:bodyPr/>
          <a:lstStyle/>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effectLst/>
                <a:uLnTx/>
                <a:uFillTx/>
                <a:latin typeface="Arial"/>
                <a:cs typeface="Arial"/>
                <a:sym typeface="Arial"/>
              </a:rPr>
              <a:t>EPA’s EJSCREEN is an environmental justice mapping and screening tool that provides a nationally consistent dataset and approach for combining environmental </a:t>
            </a:r>
            <a:r>
              <a:rPr kumimoji="0" lang="en-US" sz="1200" b="0" i="0" u="none" strike="noStrike" kern="0" cap="none" spc="0" normalizeH="0" baseline="0" noProof="0" dirty="0">
                <a:ln>
                  <a:noFill/>
                </a:ln>
                <a:solidFill>
                  <a:srgbClr val="FFFFFF"/>
                </a:solidFill>
                <a:effectLst/>
                <a:uLnTx/>
                <a:uFillTx/>
                <a:latin typeface="Arial"/>
                <a:cs typeface="Arial"/>
                <a:sym typeface="Arial"/>
              </a:rPr>
              <a:t>and demographic indicators. </a:t>
            </a:r>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5"/>
          </p:nvPr>
        </p:nvSpPr>
        <p:spPr/>
        <p:txBody>
          <a:bodyPr/>
          <a:lstStyle/>
          <a:p>
            <a:fld id="{1B52CF08-CCD3-451A-8728-796FA480AACF}" type="slidenum">
              <a:rPr lang="en-US" smtClean="0"/>
              <a:t>22</a:t>
            </a:fld>
            <a:endParaRPr lang="en-US"/>
          </a:p>
        </p:txBody>
      </p:sp>
    </p:spTree>
    <p:extLst>
      <p:ext uri="{BB962C8B-B14F-4D97-AF65-F5344CB8AC3E}">
        <p14:creationId xmlns:p14="http://schemas.microsoft.com/office/powerpoint/2010/main" val="3520549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Rogers School District Student Statistics</a:t>
            </a:r>
          </a:p>
          <a:p>
            <a:r>
              <a:rPr lang="en-US" dirty="0"/>
              <a:t>Why</a:t>
            </a:r>
            <a:r>
              <a:rPr lang="en-US" baseline="0" dirty="0"/>
              <a:t>? Schools gather data for multiple reasons</a:t>
            </a:r>
            <a:endParaRPr lang="en-US" dirty="0"/>
          </a:p>
          <a:p>
            <a:endParaRPr lang="en-US" dirty="0"/>
          </a:p>
          <a:p>
            <a:r>
              <a:rPr lang="en-US" dirty="0"/>
              <a:t>allocation of Title I funding under the No Child Left Behind Act of 2001 </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Disaggregating data can also valuably inform </a:t>
            </a:r>
            <a:r>
              <a:rPr lang="en-US" sz="1200" b="0" i="1" u="none" strike="noStrike" kern="1200" baseline="0" dirty="0">
                <a:solidFill>
                  <a:schemeClr val="tx1"/>
                </a:solidFill>
                <a:latin typeface="+mn-lt"/>
                <a:ea typeface="+mn-ea"/>
                <a:cs typeface="+mn-cs"/>
              </a:rPr>
              <a:t>program implementation and monitoring</a:t>
            </a:r>
            <a:r>
              <a:rPr lang="en-US" sz="1200" b="0" i="0" u="none" strike="noStrike" kern="1200" baseline="0" dirty="0">
                <a:solidFill>
                  <a:schemeClr val="tx1"/>
                </a:solidFill>
                <a:latin typeface="+mn-lt"/>
                <a:ea typeface="+mn-ea"/>
                <a:cs typeface="+mn-cs"/>
              </a:rPr>
              <a:t>. </a:t>
            </a:r>
          </a:p>
          <a:p>
            <a:r>
              <a:rPr lang="en-US" sz="1200" b="0" i="0" u="none" strike="noStrike" kern="1200" baseline="0" dirty="0">
                <a:solidFill>
                  <a:schemeClr val="tx1"/>
                </a:solidFill>
                <a:latin typeface="+mn-lt"/>
                <a:ea typeface="+mn-ea"/>
                <a:cs typeface="+mn-cs"/>
              </a:rPr>
              <a:t>For example, if student survey results show a gender divide in truancy rates, it might be efficient and useful to have gender specific targeted drop-out prevention and attendance programs. This could ensure that resources are spent were they are needed most.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data can also be used </a:t>
            </a:r>
            <a:r>
              <a:rPr lang="en-US" sz="1200" b="0" i="1" u="none" strike="noStrike" kern="1200" baseline="0" dirty="0">
                <a:solidFill>
                  <a:schemeClr val="tx1"/>
                </a:solidFill>
                <a:latin typeface="+mn-lt"/>
                <a:ea typeface="+mn-ea"/>
                <a:cs typeface="+mn-cs"/>
              </a:rPr>
              <a:t>to advocate for specific policy changes</a:t>
            </a:r>
            <a:r>
              <a:rPr lang="en-US" sz="1200" b="0" i="0" u="none" strike="noStrike" kern="1200" baseline="0" dirty="0">
                <a:solidFill>
                  <a:schemeClr val="tx1"/>
                </a:solidFill>
                <a:latin typeface="+mn-lt"/>
                <a:ea typeface="+mn-ea"/>
                <a:cs typeface="+mn-cs"/>
              </a:rPr>
              <a:t>, to provide evidence for </a:t>
            </a:r>
            <a:r>
              <a:rPr lang="en-US" sz="1200" b="0" i="1" u="none" strike="noStrike" kern="1200" baseline="0" dirty="0">
                <a:solidFill>
                  <a:schemeClr val="tx1"/>
                </a:solidFill>
                <a:latin typeface="+mn-lt"/>
                <a:ea typeface="+mn-ea"/>
                <a:cs typeface="+mn-cs"/>
              </a:rPr>
              <a:t>targeted funding opportunities</a:t>
            </a:r>
            <a:r>
              <a:rPr lang="en-US" sz="1200" b="0" i="0" u="none" strike="noStrike" kern="1200" baseline="0" dirty="0">
                <a:solidFill>
                  <a:schemeClr val="tx1"/>
                </a:solidFill>
                <a:latin typeface="+mn-lt"/>
                <a:ea typeface="+mn-ea"/>
                <a:cs typeface="+mn-cs"/>
              </a:rPr>
              <a:t>, and to look for </a:t>
            </a:r>
            <a:r>
              <a:rPr lang="en-US" sz="1200" b="0" i="1" u="none" strike="noStrike" kern="1200" baseline="0" dirty="0">
                <a:solidFill>
                  <a:schemeClr val="tx1"/>
                </a:solidFill>
                <a:latin typeface="+mn-lt"/>
                <a:ea typeface="+mn-ea"/>
                <a:cs typeface="+mn-cs"/>
              </a:rPr>
              <a:t>patterns over time </a:t>
            </a:r>
            <a:r>
              <a:rPr lang="en-US" sz="1200" b="0" i="0" u="none" strike="noStrike" kern="1200" baseline="0" dirty="0">
                <a:solidFill>
                  <a:schemeClr val="tx1"/>
                </a:solidFill>
                <a:latin typeface="+mn-lt"/>
                <a:ea typeface="+mn-ea"/>
                <a:cs typeface="+mn-cs"/>
              </a:rPr>
              <a:t>and see if similarities or differences are emerging</a:t>
            </a:r>
          </a:p>
          <a:p>
            <a:r>
              <a:rPr lang="en-US" sz="1200" b="0" i="0" u="none" strike="noStrike" kern="1200" baseline="0" dirty="0">
                <a:solidFill>
                  <a:schemeClr val="tx1"/>
                </a:solidFill>
                <a:latin typeface="+mn-lt"/>
                <a:ea typeface="+mn-ea"/>
                <a:cs typeface="+mn-cs"/>
              </a:rPr>
              <a:t>With this information, does it narrow down to a specific project area. No, but it provides you with a snapshot of the household demographics near the school.</a:t>
            </a:r>
          </a:p>
          <a:p>
            <a:r>
              <a:rPr lang="en-US" dirty="0"/>
              <a:t>What it does is show us that 59% of the students are considered Low-income</a:t>
            </a:r>
          </a:p>
          <a:p>
            <a:endParaRPr lang="en-US" dirty="0"/>
          </a:p>
          <a:p>
            <a:r>
              <a:rPr lang="en-US" dirty="0"/>
              <a:t>Which could equate to an EJ population near the school</a:t>
            </a:r>
          </a:p>
        </p:txBody>
      </p:sp>
      <p:sp>
        <p:nvSpPr>
          <p:cNvPr id="4" name="Slide Number Placeholder 3"/>
          <p:cNvSpPr>
            <a:spLocks noGrp="1"/>
          </p:cNvSpPr>
          <p:nvPr>
            <p:ph type="sldNum" sz="quarter" idx="5"/>
          </p:nvPr>
        </p:nvSpPr>
        <p:spPr/>
        <p:txBody>
          <a:bodyPr/>
          <a:lstStyle/>
          <a:p>
            <a:fld id="{1B52CF08-CCD3-451A-8728-796FA480AACF}" type="slidenum">
              <a:rPr lang="en-US" smtClean="0"/>
              <a:t>23</a:t>
            </a:fld>
            <a:endParaRPr lang="en-US"/>
          </a:p>
        </p:txBody>
      </p:sp>
    </p:spTree>
    <p:extLst>
      <p:ext uri="{BB962C8B-B14F-4D97-AF65-F5344CB8AC3E}">
        <p14:creationId xmlns:p14="http://schemas.microsoft.com/office/powerpoint/2010/main" val="2883642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One of the best tools that I have found to identify EJ populations that provide accurate results</a:t>
            </a:r>
            <a:r>
              <a:rPr lang="en-US" sz="1400" baseline="0" dirty="0"/>
              <a:t> is field observations.</a:t>
            </a:r>
          </a:p>
          <a:p>
            <a:endParaRPr lang="en-US" sz="1400" dirty="0"/>
          </a:p>
          <a:p>
            <a:r>
              <a:rPr lang="en-US" sz="1400" baseline="0" dirty="0"/>
              <a:t>Utilizing the Census, Google Earth are all helpful, however, info may be outdated.</a:t>
            </a:r>
          </a:p>
          <a:p>
            <a:endParaRPr lang="en-US" sz="1400" baseline="0" dirty="0"/>
          </a:p>
          <a:p>
            <a:r>
              <a:rPr lang="en-US" sz="1400" dirty="0"/>
              <a:t>Conduct Community Impact assessments</a:t>
            </a:r>
          </a:p>
          <a:p>
            <a:r>
              <a:rPr lang="en-US" sz="1400" dirty="0"/>
              <a:t>Physically go to the location, get out of the vehicle and speak with citizens helps build a relationship with stakeholders.</a:t>
            </a:r>
          </a:p>
        </p:txBody>
      </p:sp>
      <p:sp>
        <p:nvSpPr>
          <p:cNvPr id="4" name="Slide Number Placeholder 3"/>
          <p:cNvSpPr>
            <a:spLocks noGrp="1"/>
          </p:cNvSpPr>
          <p:nvPr>
            <p:ph type="sldNum" sz="quarter" idx="5"/>
          </p:nvPr>
        </p:nvSpPr>
        <p:spPr/>
        <p:txBody>
          <a:bodyPr/>
          <a:lstStyle/>
          <a:p>
            <a:fld id="{1B52CF08-CCD3-451A-8728-796FA480AACF}" type="slidenum">
              <a:rPr lang="en-US" smtClean="0"/>
              <a:t>24</a:t>
            </a:fld>
            <a:endParaRPr lang="en-US"/>
          </a:p>
        </p:txBody>
      </p:sp>
    </p:spTree>
    <p:extLst>
      <p:ext uri="{BB962C8B-B14F-4D97-AF65-F5344CB8AC3E}">
        <p14:creationId xmlns:p14="http://schemas.microsoft.com/office/powerpoint/2010/main" val="20769053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n-US" sz="1400" dirty="0"/>
              <a:t>EJ: In short, EJ stems from Executive</a:t>
            </a:r>
            <a:r>
              <a:rPr lang="en-US" sz="1400" baseline="0" dirty="0"/>
              <a:t> Order 12898 that </a:t>
            </a:r>
            <a:r>
              <a:rPr lang="en-US" sz="1400" dirty="0"/>
              <a:t>forces agencies to take a closer look at the demographics and socioeconomic aspects of communities and populations in areas of proposed impacts.  </a:t>
            </a:r>
          </a:p>
          <a:p>
            <a:pPr marL="0" marR="0" lvl="0" indent="0" algn="l" rtl="0">
              <a:lnSpc>
                <a:spcPct val="100000"/>
              </a:lnSpc>
              <a:spcBef>
                <a:spcPts val="0"/>
              </a:spcBef>
              <a:spcAft>
                <a:spcPts val="0"/>
              </a:spcAft>
              <a:buClr>
                <a:schemeClr val="dk1"/>
              </a:buClr>
              <a:buSzPts val="1200"/>
              <a:buFont typeface="Arial"/>
              <a:buNone/>
            </a:pPr>
            <a:r>
              <a:rPr lang="en-US" sz="1400" dirty="0"/>
              <a:t>We are then charged with addressing those impacts</a:t>
            </a:r>
            <a:r>
              <a:rPr lang="en-US" sz="1400" baseline="0" dirty="0"/>
              <a:t> by avoiding, minimizing or through mitigation.</a:t>
            </a:r>
            <a:endParaRPr lang="en-US" sz="1400" dirty="0"/>
          </a:p>
          <a:p>
            <a:pPr marL="0" marR="0" lvl="0" indent="0" algn="l" rtl="0">
              <a:lnSpc>
                <a:spcPct val="100000"/>
              </a:lnSpc>
              <a:spcBef>
                <a:spcPts val="0"/>
              </a:spcBef>
              <a:spcAft>
                <a:spcPts val="0"/>
              </a:spcAft>
              <a:buClr>
                <a:schemeClr val="dk1"/>
              </a:buClr>
              <a:buSzPts val="1200"/>
              <a:buFont typeface="Arial"/>
              <a:buNone/>
            </a:pPr>
            <a:endParaRPr lang="en-US" sz="1400" dirty="0"/>
          </a:p>
          <a:p>
            <a:pPr marL="0" lvl="0" indent="0" algn="l" rtl="0">
              <a:spcBef>
                <a:spcPts val="0"/>
              </a:spcBef>
              <a:spcAft>
                <a:spcPts val="0"/>
              </a:spcAft>
              <a:buNone/>
            </a:pPr>
            <a:r>
              <a:rPr lang="en-US" sz="1400" dirty="0"/>
              <a:t>Minority </a:t>
            </a:r>
            <a:r>
              <a:rPr lang="en-US" sz="1400" kern="1200" dirty="0">
                <a:solidFill>
                  <a:schemeClr val="tx1"/>
                </a:solidFill>
                <a:effectLst/>
                <a:latin typeface="+mn-lt"/>
                <a:ea typeface="+mn-ea"/>
                <a:cs typeface="+mn-cs"/>
              </a:rPr>
              <a:t>a </a:t>
            </a:r>
            <a:r>
              <a:rPr lang="en-US" sz="1400" b="1" kern="1200" dirty="0">
                <a:solidFill>
                  <a:schemeClr val="tx1"/>
                </a:solidFill>
                <a:effectLst/>
                <a:latin typeface="+mn-lt"/>
                <a:ea typeface="+mn-ea"/>
                <a:cs typeface="+mn-cs"/>
              </a:rPr>
              <a:t>group of people that differ in some way from the majority of the population. In this case, Black, Hispanic, Asian American, American </a:t>
            </a:r>
            <a:r>
              <a:rPr lang="en-US" sz="1400" b="1" kern="1200" dirty="0" err="1">
                <a:solidFill>
                  <a:schemeClr val="tx1"/>
                </a:solidFill>
                <a:effectLst/>
                <a:latin typeface="+mn-lt"/>
                <a:ea typeface="+mn-ea"/>
                <a:cs typeface="+mn-cs"/>
              </a:rPr>
              <a:t>indian</a:t>
            </a:r>
            <a:endParaRPr lang="en-US" sz="1400" dirty="0"/>
          </a:p>
          <a:p>
            <a:pPr marL="0" lvl="0" indent="0" algn="l" rtl="0">
              <a:spcBef>
                <a:spcPts val="0"/>
              </a:spcBef>
              <a:spcAft>
                <a:spcPts val="0"/>
              </a:spcAft>
              <a:buNone/>
            </a:pPr>
            <a:r>
              <a:rPr lang="en-US" sz="1400" dirty="0"/>
              <a:t>Low-income communities</a:t>
            </a:r>
            <a:r>
              <a:rPr lang="en-US" sz="1400" baseline="0" dirty="0"/>
              <a:t> consist of a population that is at or below the poverty guidelines </a:t>
            </a:r>
            <a:endParaRPr lang="en-US" sz="1400" dirty="0"/>
          </a:p>
          <a:p>
            <a:pPr marL="0" lvl="0" indent="0" algn="l" rtl="0">
              <a:spcBef>
                <a:spcPts val="0"/>
              </a:spcBef>
              <a:spcAft>
                <a:spcPts val="0"/>
              </a:spcAft>
              <a:buNone/>
            </a:pPr>
            <a:endParaRPr lang="en-US" sz="1400" dirty="0"/>
          </a:p>
          <a:p>
            <a:pPr marL="0" lvl="0" indent="0" algn="l" rtl="0">
              <a:spcBef>
                <a:spcPts val="0"/>
              </a:spcBef>
              <a:spcAft>
                <a:spcPts val="0"/>
              </a:spcAft>
              <a:buNone/>
            </a:pPr>
            <a:r>
              <a:rPr lang="en-US" sz="1400" dirty="0"/>
              <a:t>Minority and Low income people who live in geographic proximity, and, if circumstances warrant, geographically dispersed/transient persons of those groups (such as migrant workers, homeless persons, or Native Americans) who will be similarly affected by a proposed FHWA/DOT program, policy, or activity</a:t>
            </a:r>
          </a:p>
        </p:txBody>
      </p:sp>
      <p:sp>
        <p:nvSpPr>
          <p:cNvPr id="4" name="Slide Number Placeholder 3"/>
          <p:cNvSpPr>
            <a:spLocks noGrp="1"/>
          </p:cNvSpPr>
          <p:nvPr>
            <p:ph type="sldNum" sz="quarter" idx="5"/>
          </p:nvPr>
        </p:nvSpPr>
        <p:spPr/>
        <p:txBody>
          <a:bodyPr/>
          <a:lstStyle/>
          <a:p>
            <a:fld id="{1B52CF08-CCD3-451A-8728-796FA480AACF}" type="slidenum">
              <a:rPr lang="en-US" smtClean="0"/>
              <a:t>25</a:t>
            </a:fld>
            <a:endParaRPr lang="en-US"/>
          </a:p>
        </p:txBody>
      </p:sp>
    </p:spTree>
    <p:extLst>
      <p:ext uri="{BB962C8B-B14F-4D97-AF65-F5344CB8AC3E}">
        <p14:creationId xmlns:p14="http://schemas.microsoft.com/office/powerpoint/2010/main" val="2461004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We have</a:t>
            </a:r>
            <a:r>
              <a:rPr lang="en-US" sz="1400" baseline="0" dirty="0"/>
              <a:t> time for 2 questions? </a:t>
            </a:r>
          </a:p>
          <a:p>
            <a:endParaRPr lang="en-US" sz="1400" baseline="0" dirty="0"/>
          </a:p>
          <a:p>
            <a:r>
              <a:rPr lang="en-US" sz="1400" baseline="0" dirty="0"/>
              <a:t>I would like to thank everyone for opting to view the Environmental Justice 101 session and I hope the information provided today will be of some assistance to you</a:t>
            </a:r>
            <a:r>
              <a:rPr lang="en-US" baseline="0" dirty="0"/>
              <a:t>.</a:t>
            </a:r>
          </a:p>
          <a:p>
            <a:endParaRPr lang="en-US" dirty="0"/>
          </a:p>
        </p:txBody>
      </p:sp>
      <p:sp>
        <p:nvSpPr>
          <p:cNvPr id="4" name="Slide Number Placeholder 3"/>
          <p:cNvSpPr>
            <a:spLocks noGrp="1"/>
          </p:cNvSpPr>
          <p:nvPr>
            <p:ph type="sldNum" sz="quarter" idx="10"/>
          </p:nvPr>
        </p:nvSpPr>
        <p:spPr/>
        <p:txBody>
          <a:bodyPr/>
          <a:lstStyle/>
          <a:p>
            <a:fld id="{1B52CF08-CCD3-451A-8728-796FA480AACF}" type="slidenum">
              <a:rPr lang="en-US" smtClean="0"/>
              <a:t>26</a:t>
            </a:fld>
            <a:endParaRPr lang="en-US"/>
          </a:p>
        </p:txBody>
      </p:sp>
    </p:spTree>
    <p:extLst>
      <p:ext uri="{BB962C8B-B14F-4D97-AF65-F5344CB8AC3E}">
        <p14:creationId xmlns:p14="http://schemas.microsoft.com/office/powerpoint/2010/main" val="1502378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2125" y="300038"/>
            <a:ext cx="3811588" cy="2859087"/>
          </a:xfrm>
        </p:spPr>
      </p:sp>
      <p:sp>
        <p:nvSpPr>
          <p:cNvPr id="3" name="Notes Placeholder 2"/>
          <p:cNvSpPr>
            <a:spLocks noGrp="1"/>
          </p:cNvSpPr>
          <p:nvPr>
            <p:ph type="body" idx="1"/>
          </p:nvPr>
        </p:nvSpPr>
        <p:spPr>
          <a:xfrm>
            <a:off x="596348" y="2898100"/>
            <a:ext cx="6096001" cy="6245900"/>
          </a:xfrm>
        </p:spPr>
        <p:txBody>
          <a:bodyPr>
            <a:noAutofit/>
          </a:bodyPr>
          <a:lstStyle/>
          <a:p>
            <a:pPr lvl="0"/>
            <a:endParaRPr lang="en-US" sz="1400" dirty="0">
              <a:solidFill>
                <a:prstClr val="black"/>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84622" y="8925094"/>
            <a:ext cx="2971800" cy="217320"/>
          </a:xfrm>
        </p:spPr>
        <p:txBody>
          <a:bodyPr/>
          <a:lstStyle/>
          <a:p>
            <a:fld id="{22005057-84EB-41BD-9199-B796C25FF149}" type="slidenum">
              <a:rPr lang="en-US" smtClean="0">
                <a:solidFill>
                  <a:prstClr val="black"/>
                </a:solidFill>
              </a:rPr>
              <a:pPr/>
              <a:t>27</a:t>
            </a:fld>
            <a:endParaRPr lang="en-US" dirty="0">
              <a:solidFill>
                <a:prstClr val="black"/>
              </a:solidFill>
            </a:endParaRPr>
          </a:p>
        </p:txBody>
      </p:sp>
      <p:sp>
        <p:nvSpPr>
          <p:cNvPr id="6" name="Date Placeholder 5"/>
          <p:cNvSpPr>
            <a:spLocks noGrp="1"/>
          </p:cNvSpPr>
          <p:nvPr>
            <p:ph type="dt" idx="12"/>
          </p:nvPr>
        </p:nvSpPr>
        <p:spPr/>
        <p:txBody>
          <a:bodyPr/>
          <a:lstStyle/>
          <a:p>
            <a:fld id="{F0EF3D9F-D05D-424E-BF39-FEF0EE9F0E4D}" type="datetime8">
              <a:rPr lang="en-US" smtClean="0">
                <a:solidFill>
                  <a:prstClr val="black"/>
                </a:solidFill>
              </a:rPr>
              <a:pPr/>
              <a:t>8/15/2019 8:14 AM</a:t>
            </a:fld>
            <a:endParaRPr lang="en-US">
              <a:solidFill>
                <a:prstClr val="black"/>
              </a:solidFill>
            </a:endParaRPr>
          </a:p>
        </p:txBody>
      </p:sp>
    </p:spTree>
    <p:extLst>
      <p:ext uri="{BB962C8B-B14F-4D97-AF65-F5344CB8AC3E}">
        <p14:creationId xmlns:p14="http://schemas.microsoft.com/office/powerpoint/2010/main" val="366515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latin typeface="Times New Roman"/>
                <a:ea typeface="Times New Roman"/>
                <a:cs typeface="Times New Roman"/>
                <a:sym typeface="Times New Roman"/>
              </a:rPr>
              <a:t>Low-Income is considered</a:t>
            </a:r>
          </a:p>
          <a:p>
            <a:pPr marL="0" lvl="0" indent="0" algn="l" rtl="0">
              <a:spcBef>
                <a:spcPts val="0"/>
              </a:spcBef>
              <a:spcAft>
                <a:spcPts val="0"/>
              </a:spcAft>
              <a:buNone/>
            </a:pPr>
            <a:r>
              <a:rPr lang="en-US" dirty="0">
                <a:latin typeface="Times New Roman"/>
                <a:ea typeface="Times New Roman"/>
                <a:cs typeface="Times New Roman"/>
                <a:sym typeface="Times New Roman"/>
              </a:rPr>
              <a:t>A household income at or below the Department of Health and Human Services poverty guidelines of $25,750 for a household of four (2019).</a:t>
            </a:r>
          </a:p>
          <a:p>
            <a:pPr marL="0" lvl="0" indent="0" algn="l" rtl="0">
              <a:spcBef>
                <a:spcPts val="0"/>
              </a:spcBef>
              <a:spcAft>
                <a:spcPts val="0"/>
              </a:spcAft>
              <a:buNone/>
            </a:pPr>
            <a:r>
              <a:rPr lang="en-US" dirty="0">
                <a:latin typeface="Times New Roman"/>
                <a:ea typeface="Times New Roman"/>
                <a:cs typeface="Times New Roman"/>
                <a:sym typeface="Times New Roman"/>
              </a:rPr>
              <a:t>The department of health and human services provides a poverty level for a household update annually.</a:t>
            </a:r>
          </a:p>
          <a:p>
            <a:pPr marL="0" lvl="0" indent="0" algn="l" rtl="0">
              <a:spcBef>
                <a:spcPts val="0"/>
              </a:spcBef>
              <a:spcAft>
                <a:spcPts val="0"/>
              </a:spcAft>
              <a:buNone/>
            </a:pPr>
            <a:endParaRPr lang="en-US" dirty="0">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Arial"/>
              <a:buNone/>
            </a:pPr>
            <a:r>
              <a:rPr lang="en-US" dirty="0"/>
              <a:t>For both terms “minority” and “low-income,” the U.S. DOT and FHWA EJ Orders define a “population” as any readily identifiable group of minority and/or low-income persons who live in geographic proximity, and, if circumstances warrant, geographically dispersed/transient persons of those groups (such as migrant workers, homeless persons, or Native Americans) who will be similarly affected by a proposed FHWA/DOT program, policy, or activity.</a:t>
            </a:r>
          </a:p>
          <a:p>
            <a:endParaRPr lang="en-US" dirty="0"/>
          </a:p>
        </p:txBody>
      </p:sp>
      <p:sp>
        <p:nvSpPr>
          <p:cNvPr id="4" name="Slide Number Placeholder 3"/>
          <p:cNvSpPr>
            <a:spLocks noGrp="1"/>
          </p:cNvSpPr>
          <p:nvPr>
            <p:ph type="sldNum" sz="quarter" idx="5"/>
          </p:nvPr>
        </p:nvSpPr>
        <p:spPr/>
        <p:txBody>
          <a:bodyPr/>
          <a:lstStyle/>
          <a:p>
            <a:fld id="{1B52CF08-CCD3-451A-8728-796FA480AACF}" type="slidenum">
              <a:rPr lang="en-US" smtClean="0"/>
              <a:t>5</a:t>
            </a:fld>
            <a:endParaRPr lang="en-US"/>
          </a:p>
        </p:txBody>
      </p:sp>
    </p:spTree>
    <p:extLst>
      <p:ext uri="{BB962C8B-B14F-4D97-AF65-F5344CB8AC3E}">
        <p14:creationId xmlns:p14="http://schemas.microsoft.com/office/powerpoint/2010/main" val="1534737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 DOT and FHWA define the term “underserved population” or “traditionally underserved population” refers to a broad category that includes minority populations and low-income populations but may also include many other demographic categories that face challenges engaging with the transportation process and reaping equitable benefits, such as children, older adults, and persons with disabilities. </a:t>
            </a:r>
          </a:p>
          <a:p>
            <a:endParaRPr lang="en-US" dirty="0"/>
          </a:p>
        </p:txBody>
      </p:sp>
      <p:sp>
        <p:nvSpPr>
          <p:cNvPr id="4" name="Slide Number Placeholder 3"/>
          <p:cNvSpPr>
            <a:spLocks noGrp="1"/>
          </p:cNvSpPr>
          <p:nvPr>
            <p:ph type="sldNum" sz="quarter" idx="5"/>
          </p:nvPr>
        </p:nvSpPr>
        <p:spPr/>
        <p:txBody>
          <a:bodyPr/>
          <a:lstStyle/>
          <a:p>
            <a:fld id="{1B52CF08-CCD3-451A-8728-796FA480AACF}" type="slidenum">
              <a:rPr lang="en-US" smtClean="0"/>
              <a:t>6</a:t>
            </a:fld>
            <a:endParaRPr lang="en-US"/>
          </a:p>
        </p:txBody>
      </p:sp>
    </p:spTree>
    <p:extLst>
      <p:ext uri="{BB962C8B-B14F-4D97-AF65-F5344CB8AC3E}">
        <p14:creationId xmlns:p14="http://schemas.microsoft.com/office/powerpoint/2010/main" val="4133898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341813"/>
          </a:xfrm>
        </p:spPr>
        <p:txBody>
          <a:bodyPr/>
          <a:lstStyle/>
          <a:p>
            <a:pPr marL="0" lvl="0" indent="0" algn="l" rtl="0">
              <a:spcBef>
                <a:spcPts val="0"/>
              </a:spcBef>
              <a:spcAft>
                <a:spcPts val="0"/>
              </a:spcAft>
              <a:buNone/>
            </a:pPr>
            <a:r>
              <a:rPr lang="en-US" b="1" dirty="0">
                <a:latin typeface="Times New Roman"/>
                <a:ea typeface="Times New Roman"/>
                <a:cs typeface="Times New Roman"/>
                <a:sym typeface="Times New Roman"/>
              </a:rPr>
              <a:t>Adverse Effects</a:t>
            </a:r>
            <a:r>
              <a:rPr lang="en-US" dirty="0">
                <a:latin typeface="Times New Roman"/>
                <a:ea typeface="Times New Roman"/>
                <a:cs typeface="Times New Roman"/>
                <a:sym typeface="Times New Roman"/>
              </a:rPr>
              <a:t> - means the totality of significant individual or cumulative human health or environmental effects.</a:t>
            </a:r>
          </a:p>
          <a:p>
            <a:pPr marL="0" lvl="0" indent="0" algn="l" rtl="0">
              <a:spcBef>
                <a:spcPts val="1000"/>
              </a:spcBef>
              <a:spcAft>
                <a:spcPts val="0"/>
              </a:spcAft>
              <a:buClr>
                <a:srgbClr val="FEFEFE"/>
              </a:buClr>
              <a:buSzPts val="3200"/>
              <a:buFont typeface="Arial"/>
              <a:buNone/>
            </a:pPr>
            <a:r>
              <a:rPr lang="en-US" dirty="0">
                <a:solidFill>
                  <a:srgbClr val="000000"/>
                </a:solidFill>
              </a:rPr>
              <a:t>Disproportionately high - an effect that:</a:t>
            </a:r>
          </a:p>
          <a:p>
            <a:pPr marL="731520" lvl="1" indent="-365760" algn="l" rtl="0">
              <a:spcBef>
                <a:spcPts val="1000"/>
              </a:spcBef>
              <a:spcAft>
                <a:spcPts val="0"/>
              </a:spcAft>
              <a:buClr>
                <a:srgbClr val="FEFEFE"/>
              </a:buClr>
              <a:buSzPts val="3200"/>
              <a:buFont typeface="Arial"/>
              <a:buNone/>
            </a:pPr>
            <a:r>
              <a:rPr lang="en-US" dirty="0">
                <a:solidFill>
                  <a:srgbClr val="000000"/>
                </a:solidFill>
              </a:rPr>
              <a:t>1) is predominately borne by a minority and/or low-income population; or</a:t>
            </a:r>
          </a:p>
          <a:p>
            <a:pPr marL="731520" lvl="1" indent="-365760" algn="l" rtl="0">
              <a:spcBef>
                <a:spcPts val="1000"/>
              </a:spcBef>
              <a:spcAft>
                <a:spcPts val="0"/>
              </a:spcAft>
              <a:buClr>
                <a:srgbClr val="FEFEFE"/>
              </a:buClr>
              <a:buSzPts val="3200"/>
              <a:buFont typeface="Arial"/>
              <a:buNone/>
            </a:pPr>
            <a:r>
              <a:rPr lang="en-US" dirty="0">
                <a:solidFill>
                  <a:srgbClr val="000000"/>
                </a:solidFill>
              </a:rPr>
              <a:t>2) will be suffered by the minority and/or low-income population and is appreciably more severe or greater in magnitude than the adverse effect that will be suffered by the non minority  and/or non low-income population.</a:t>
            </a:r>
          </a:p>
          <a:p>
            <a:pPr marL="0" lvl="0" indent="0" algn="l" rtl="0">
              <a:spcBef>
                <a:spcPts val="0"/>
              </a:spcBef>
              <a:spcAft>
                <a:spcPts val="0"/>
              </a:spcAft>
              <a:buNone/>
            </a:pPr>
            <a:endParaRPr lang="en-US" dirty="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r>
              <a:rPr lang="en-US" dirty="0">
                <a:latin typeface="Times New Roman"/>
                <a:ea typeface="Times New Roman"/>
                <a:cs typeface="Times New Roman"/>
                <a:sym typeface="Times New Roman"/>
              </a:rPr>
              <a:t>Including interrelated social and economic effects, which may include, but are not limited to -</a:t>
            </a:r>
            <a:endParaRPr lang="en-US" dirty="0"/>
          </a:p>
          <a:p>
            <a:pPr marL="0" lvl="0" indent="0" algn="l" rtl="0">
              <a:spcBef>
                <a:spcPts val="0"/>
              </a:spcBef>
              <a:spcAft>
                <a:spcPts val="0"/>
              </a:spcAft>
              <a:buNone/>
            </a:pPr>
            <a:r>
              <a:rPr lang="en-US" dirty="0">
                <a:latin typeface="Times New Roman"/>
                <a:ea typeface="Times New Roman"/>
                <a:cs typeface="Times New Roman"/>
                <a:sym typeface="Times New Roman"/>
              </a:rPr>
              <a:t>- destruction or disruption of man-made or natural resources; </a:t>
            </a:r>
            <a:endParaRPr lang="en-US" dirty="0"/>
          </a:p>
          <a:p>
            <a:pPr marL="0" lvl="0" indent="0" algn="l" rtl="0">
              <a:spcBef>
                <a:spcPts val="0"/>
              </a:spcBef>
              <a:spcAft>
                <a:spcPts val="0"/>
              </a:spcAft>
              <a:buNone/>
            </a:pPr>
            <a:r>
              <a:rPr lang="en-US" dirty="0">
                <a:latin typeface="Times New Roman"/>
                <a:ea typeface="Times New Roman"/>
                <a:cs typeface="Times New Roman"/>
                <a:sym typeface="Times New Roman"/>
              </a:rPr>
              <a:t>- destruction or diminished aesthetic values; </a:t>
            </a:r>
            <a:endParaRPr lang="en-US" dirty="0"/>
          </a:p>
          <a:p>
            <a:pPr marL="0" lvl="0" indent="0" algn="l" rtl="0">
              <a:spcBef>
                <a:spcPts val="0"/>
              </a:spcBef>
              <a:spcAft>
                <a:spcPts val="0"/>
              </a:spcAft>
              <a:buNone/>
            </a:pPr>
            <a:r>
              <a:rPr lang="en-US" dirty="0">
                <a:latin typeface="Times New Roman"/>
                <a:ea typeface="Times New Roman"/>
                <a:cs typeface="Times New Roman"/>
                <a:sym typeface="Times New Roman"/>
              </a:rPr>
              <a:t>- destruction / disruption of community cohesion or economic vitality; </a:t>
            </a:r>
            <a:endParaRPr lang="en-US" dirty="0"/>
          </a:p>
          <a:p>
            <a:pPr marL="0" lvl="0" indent="0" algn="l" rtl="0">
              <a:spcBef>
                <a:spcPts val="0"/>
              </a:spcBef>
              <a:spcAft>
                <a:spcPts val="0"/>
              </a:spcAft>
              <a:buNone/>
            </a:pPr>
            <a:r>
              <a:rPr lang="en-US" dirty="0">
                <a:latin typeface="Times New Roman"/>
                <a:ea typeface="Times New Roman"/>
                <a:cs typeface="Times New Roman"/>
                <a:sym typeface="Times New Roman"/>
              </a:rPr>
              <a:t>- destruction / disruption of public / private facilities and services; </a:t>
            </a:r>
            <a:endParaRPr lang="en-US" dirty="0"/>
          </a:p>
          <a:p>
            <a:pPr marL="0" lvl="0" indent="0" algn="l" rtl="0">
              <a:spcBef>
                <a:spcPts val="0"/>
              </a:spcBef>
              <a:spcAft>
                <a:spcPts val="0"/>
              </a:spcAft>
              <a:buNone/>
            </a:pPr>
            <a:r>
              <a:rPr lang="en-US" dirty="0">
                <a:latin typeface="Times New Roman"/>
                <a:ea typeface="Times New Roman"/>
                <a:cs typeface="Times New Roman"/>
                <a:sym typeface="Times New Roman"/>
              </a:rPr>
              <a:t>- adverse employment effects; </a:t>
            </a:r>
            <a:endParaRPr lang="en-US" dirty="0"/>
          </a:p>
          <a:p>
            <a:pPr marL="0" lvl="0" indent="0" algn="l" rtl="0">
              <a:spcBef>
                <a:spcPts val="0"/>
              </a:spcBef>
              <a:spcAft>
                <a:spcPts val="0"/>
              </a:spcAft>
              <a:buNone/>
            </a:pPr>
            <a:r>
              <a:rPr lang="en-US" dirty="0">
                <a:latin typeface="Times New Roman"/>
                <a:ea typeface="Times New Roman"/>
                <a:cs typeface="Times New Roman"/>
                <a:sym typeface="Times New Roman"/>
              </a:rPr>
              <a:t>- displacement of persons, businesses, farms, or nonprofit organizations;</a:t>
            </a:r>
            <a:endParaRPr lang="en-US" dirty="0"/>
          </a:p>
          <a:p>
            <a:pPr marL="0" lvl="0" indent="0" algn="l" rtl="0">
              <a:spcBef>
                <a:spcPts val="0"/>
              </a:spcBef>
              <a:spcAft>
                <a:spcPts val="0"/>
              </a:spcAft>
              <a:buNone/>
            </a:pPr>
            <a:r>
              <a:rPr lang="en-US" dirty="0">
                <a:latin typeface="Times New Roman"/>
                <a:ea typeface="Times New Roman"/>
                <a:cs typeface="Times New Roman"/>
                <a:sym typeface="Times New Roman"/>
              </a:rPr>
              <a:t>- increased traffic congestion, isolation, exclusion or separation of minority or low-income individuals within a given community or from the broader community; </a:t>
            </a:r>
            <a:endParaRPr lang="en-US" dirty="0"/>
          </a:p>
          <a:p>
            <a:pPr marL="0" lvl="0" indent="0" algn="l" rtl="0">
              <a:spcBef>
                <a:spcPts val="0"/>
              </a:spcBef>
              <a:spcAft>
                <a:spcPts val="0"/>
              </a:spcAft>
              <a:buNone/>
            </a:pPr>
            <a:r>
              <a:rPr lang="en-US" dirty="0">
                <a:latin typeface="Times New Roman"/>
                <a:ea typeface="Times New Roman"/>
                <a:cs typeface="Times New Roman"/>
                <a:sym typeface="Times New Roman"/>
              </a:rPr>
              <a:t>- </a:t>
            </a:r>
            <a:r>
              <a:rPr lang="en-US" b="1" dirty="0">
                <a:latin typeface="Times New Roman"/>
                <a:ea typeface="Times New Roman"/>
                <a:cs typeface="Times New Roman"/>
                <a:sym typeface="Times New Roman"/>
              </a:rPr>
              <a:t>and the denial of, reduction in, or significant delay in the receipt of, benefits of  FHWA programs, policies, or activities.</a:t>
            </a:r>
            <a:endParaRPr lang="en-US" dirty="0"/>
          </a:p>
          <a:p>
            <a:pPr marL="0" lvl="0" indent="0" algn="l" rtl="0">
              <a:spcBef>
                <a:spcPts val="0"/>
              </a:spcBef>
              <a:spcAft>
                <a:spcPts val="0"/>
              </a:spcAft>
              <a:buNone/>
            </a:pPr>
            <a:endParaRPr lang="en-US" b="1" dirty="0">
              <a:latin typeface="Times New Roman"/>
              <a:ea typeface="Times New Roman"/>
              <a:cs typeface="Times New Roman"/>
              <a:sym typeface="Times New Roman"/>
            </a:endParaRPr>
          </a:p>
          <a:p>
            <a:pPr marL="0" lvl="0" indent="0" algn="l" rtl="0">
              <a:spcBef>
                <a:spcPts val="0"/>
              </a:spcBef>
              <a:spcAft>
                <a:spcPts val="0"/>
              </a:spcAft>
              <a:buNone/>
            </a:pPr>
            <a:r>
              <a:rPr lang="en-US" dirty="0"/>
              <a:t>The images </a:t>
            </a:r>
            <a:r>
              <a:rPr lang="en-US" baseline="0" dirty="0"/>
              <a:t>are </a:t>
            </a:r>
            <a:r>
              <a:rPr lang="en-US" dirty="0"/>
              <a:t>of</a:t>
            </a:r>
            <a:r>
              <a:rPr lang="en-US" baseline="0" dirty="0"/>
              <a:t> </a:t>
            </a:r>
            <a:r>
              <a:rPr lang="en-US" dirty="0"/>
              <a:t>the former thriving &amp; successful West 9</a:t>
            </a:r>
            <a:r>
              <a:rPr lang="en-US" baseline="30000" dirty="0"/>
              <a:t>th</a:t>
            </a:r>
            <a:r>
              <a:rPr lang="en-US" dirty="0"/>
              <a:t> Street, which was predominantly black business owners</a:t>
            </a:r>
          </a:p>
          <a:p>
            <a:pPr marL="0" lvl="0" indent="0" algn="l" rtl="0">
              <a:spcBef>
                <a:spcPts val="0"/>
              </a:spcBef>
              <a:spcAft>
                <a:spcPts val="0"/>
              </a:spcAft>
              <a:buNone/>
            </a:pPr>
            <a:r>
              <a:rPr lang="en-US" dirty="0"/>
              <a:t>Ninth Street was considered a city within a city. African Americans lived parallel to white society and didn’t need to frequent white businesses because they had everything they needed on 9th Street.</a:t>
            </a:r>
          </a:p>
          <a:p>
            <a:pPr marL="0" lvl="0" indent="0" algn="l" rtl="0">
              <a:spcBef>
                <a:spcPts val="0"/>
              </a:spcBef>
              <a:spcAft>
                <a:spcPts val="0"/>
              </a:spcAft>
              <a:buNone/>
            </a:pPr>
            <a:r>
              <a:rPr lang="en-US" dirty="0"/>
              <a:t>9th Street was intimately connected to other historic black organizations within the surrounding black business district. Philander Smith College, the Phyllis Wheatley YWCA, and the United Friends Hospital were key institutions within that corridor.</a:t>
            </a:r>
          </a:p>
          <a:p>
            <a:pPr marL="0" lvl="0" indent="0" algn="l" rtl="0">
              <a:spcBef>
                <a:spcPts val="0"/>
              </a:spcBef>
              <a:spcAft>
                <a:spcPts val="0"/>
              </a:spcAft>
              <a:buNone/>
            </a:pPr>
            <a:r>
              <a:rPr lang="en-US" dirty="0"/>
              <a:t>This business center was vibrant, bustling, and complete; and it offered a sense of security to the black population. </a:t>
            </a:r>
          </a:p>
          <a:p>
            <a:pPr marL="0" lvl="0" indent="0" algn="l" rtl="0">
              <a:spcBef>
                <a:spcPts val="0"/>
              </a:spcBef>
              <a:spcAft>
                <a:spcPts val="0"/>
              </a:spcAft>
              <a:buNone/>
            </a:pPr>
            <a:endParaRPr lang="en-US" b="1" dirty="0">
              <a:latin typeface="Times New Roman"/>
              <a:ea typeface="Times New Roman"/>
              <a:cs typeface="Times New Roman"/>
              <a:sym typeface="Times New Roman"/>
            </a:endParaRPr>
          </a:p>
          <a:p>
            <a:pPr marL="0" lvl="0" indent="0" algn="r" rtl="0">
              <a:spcBef>
                <a:spcPts val="0"/>
              </a:spcBef>
              <a:spcAft>
                <a:spcPts val="0"/>
              </a:spcAft>
              <a:buNone/>
            </a:pPr>
            <a:r>
              <a:rPr lang="en-US" dirty="0">
                <a:latin typeface="Times New Roman"/>
                <a:ea typeface="Times New Roman"/>
                <a:cs typeface="Times New Roman"/>
                <a:sym typeface="Times New Roman"/>
              </a:rPr>
              <a:t>FHWA Order 6640.23</a:t>
            </a:r>
            <a:endParaRPr lang="en-US" dirty="0"/>
          </a:p>
          <a:p>
            <a:endParaRPr lang="en-US" dirty="0"/>
          </a:p>
        </p:txBody>
      </p:sp>
      <p:sp>
        <p:nvSpPr>
          <p:cNvPr id="4" name="Slide Number Placeholder 3"/>
          <p:cNvSpPr>
            <a:spLocks noGrp="1"/>
          </p:cNvSpPr>
          <p:nvPr>
            <p:ph type="sldNum" sz="quarter" idx="5"/>
          </p:nvPr>
        </p:nvSpPr>
        <p:spPr/>
        <p:txBody>
          <a:bodyPr/>
          <a:lstStyle/>
          <a:p>
            <a:fld id="{1B52CF08-CCD3-451A-8728-796FA480AACF}" type="slidenum">
              <a:rPr lang="en-US" smtClean="0"/>
              <a:t>7</a:t>
            </a:fld>
            <a:endParaRPr lang="en-US"/>
          </a:p>
        </p:txBody>
      </p:sp>
    </p:spTree>
    <p:extLst>
      <p:ext uri="{BB962C8B-B14F-4D97-AF65-F5344CB8AC3E}">
        <p14:creationId xmlns:p14="http://schemas.microsoft.com/office/powerpoint/2010/main" val="1546813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mn-lt"/>
                <a:ea typeface="+mn-ea"/>
                <a:cs typeface="+mn-cs"/>
              </a:rPr>
              <a:t>Aerial view of Interstate 630, looking east, when it ended shortly past the Woodrow Street bridge and exit, circa 1970.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As you can see, those that are familiar with I-630, know that Woodrow St. heading west are several miles of interstate.  Homes, businesses and communities were completely destroyed for construction.</a:t>
            </a:r>
            <a:endParaRPr lang="en-US" sz="14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mn-lt"/>
                <a:ea typeface="+mn-ea"/>
                <a:cs typeface="+mn-cs"/>
              </a:rPr>
              <a:t>Community</a:t>
            </a:r>
            <a:r>
              <a:rPr lang="en-US" sz="1400" kern="1200" baseline="0" dirty="0">
                <a:solidFill>
                  <a:schemeClr val="tx1"/>
                </a:solidFill>
                <a:effectLst/>
                <a:latin typeface="+mn-lt"/>
                <a:ea typeface="+mn-ea"/>
                <a:cs typeface="+mn-cs"/>
              </a:rPr>
              <a:t> cohesion was completely disrupted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One of the factors that is believed to have contributed to the demise o the vibrant 9</a:t>
            </a:r>
            <a:r>
              <a:rPr lang="en-US" sz="1400" baseline="30000" dirty="0"/>
              <a:t>th</a:t>
            </a:r>
            <a:r>
              <a:rPr lang="en-US" sz="1400" dirty="0"/>
              <a:t> street  was the construction of Interstate 630.</a:t>
            </a:r>
          </a:p>
        </p:txBody>
      </p:sp>
      <p:sp>
        <p:nvSpPr>
          <p:cNvPr id="4" name="Slide Number Placeholder 3"/>
          <p:cNvSpPr>
            <a:spLocks noGrp="1"/>
          </p:cNvSpPr>
          <p:nvPr>
            <p:ph type="sldNum" sz="quarter" idx="5"/>
          </p:nvPr>
        </p:nvSpPr>
        <p:spPr/>
        <p:txBody>
          <a:bodyPr/>
          <a:lstStyle/>
          <a:p>
            <a:fld id="{1B52CF08-CCD3-451A-8728-796FA480AACF}" type="slidenum">
              <a:rPr lang="en-US" smtClean="0"/>
              <a:t>8</a:t>
            </a:fld>
            <a:endParaRPr lang="en-US"/>
          </a:p>
        </p:txBody>
      </p:sp>
    </p:spTree>
    <p:extLst>
      <p:ext uri="{BB962C8B-B14F-4D97-AF65-F5344CB8AC3E}">
        <p14:creationId xmlns:p14="http://schemas.microsoft.com/office/powerpoint/2010/main" val="2869876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a:solidFill>
                  <a:schemeClr val="tx1"/>
                </a:solidFill>
                <a:latin typeface="+mn-lt"/>
                <a:ea typeface="+mn-ea"/>
                <a:cs typeface="+mn-cs"/>
              </a:rPr>
              <a:t>As stated, Executive Order 12898 entitled Federal actions to address EJ in minority and low income communities by requiring each federal agency to make achieving EJ part of its mission.</a:t>
            </a:r>
          </a:p>
          <a:p>
            <a:endParaRPr lang="en-US" sz="1400" dirty="0"/>
          </a:p>
          <a:p>
            <a:r>
              <a:rPr lang="en-US" sz="1400" dirty="0"/>
              <a:t>EJ populations are everywhere, yet the construction of highways continue.  How is that?</a:t>
            </a:r>
          </a:p>
          <a:p>
            <a:r>
              <a:rPr lang="en-US" sz="1400" kern="1200" dirty="0">
                <a:solidFill>
                  <a:schemeClr val="tx1"/>
                </a:solidFill>
                <a:latin typeface="+mn-lt"/>
                <a:ea typeface="+mn-ea"/>
                <a:cs typeface="+mn-cs"/>
              </a:rPr>
              <a:t>FHWA has identified 3 fundamental principles of EJ.</a:t>
            </a:r>
          </a:p>
          <a:p>
            <a:endParaRPr lang="en-US" sz="1400" dirty="0"/>
          </a:p>
          <a:p>
            <a:r>
              <a:rPr lang="en-US" sz="1400" kern="1200" dirty="0">
                <a:solidFill>
                  <a:schemeClr val="tx1"/>
                </a:solidFill>
                <a:latin typeface="+mn-lt"/>
                <a:ea typeface="+mn-ea"/>
                <a:cs typeface="+mn-cs"/>
              </a:rPr>
              <a:t>To avoid, minimize, or mitigate disproportionately high and adverse human health or environmental effects, including social and economic effects, on minority populations and low-income populations.</a:t>
            </a:r>
          </a:p>
          <a:p>
            <a:endParaRPr lang="en-US" sz="1400" kern="1200" dirty="0">
              <a:solidFill>
                <a:schemeClr val="tx1"/>
              </a:solidFill>
              <a:latin typeface="+mn-lt"/>
              <a:ea typeface="+mn-ea"/>
              <a:cs typeface="+mn-cs"/>
            </a:endParaRPr>
          </a:p>
          <a:p>
            <a:r>
              <a:rPr lang="en-US" sz="1400" kern="1200" dirty="0">
                <a:solidFill>
                  <a:schemeClr val="tx1"/>
                </a:solidFill>
                <a:latin typeface="+mn-lt"/>
                <a:ea typeface="+mn-ea"/>
                <a:cs typeface="+mn-cs"/>
              </a:rPr>
              <a:t>To ensure the full and fair participation by all potentially affected communities in the transportation decision-making process.</a:t>
            </a:r>
          </a:p>
          <a:p>
            <a:endParaRPr lang="en-US" sz="1400" kern="1200" dirty="0">
              <a:solidFill>
                <a:schemeClr val="tx1"/>
              </a:solidFill>
              <a:latin typeface="+mn-lt"/>
              <a:ea typeface="+mn-ea"/>
              <a:cs typeface="+mn-cs"/>
            </a:endParaRPr>
          </a:p>
          <a:p>
            <a:r>
              <a:rPr lang="en-US" sz="1400" kern="1200" dirty="0">
                <a:solidFill>
                  <a:schemeClr val="tx1"/>
                </a:solidFill>
                <a:latin typeface="+mn-lt"/>
                <a:ea typeface="+mn-ea"/>
                <a:cs typeface="+mn-cs"/>
              </a:rPr>
              <a:t>To prevent the denial of, reduction in, or significant delay in the receipt of benefits by minority populations and low-income populations.</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1B52CF08-CCD3-451A-8728-796FA480AACF}" type="slidenum">
              <a:rPr lang="en-US" smtClean="0"/>
              <a:t>9</a:t>
            </a:fld>
            <a:endParaRPr lang="en-US"/>
          </a:p>
        </p:txBody>
      </p:sp>
    </p:spTree>
    <p:extLst>
      <p:ext uri="{BB962C8B-B14F-4D97-AF65-F5344CB8AC3E}">
        <p14:creationId xmlns:p14="http://schemas.microsoft.com/office/powerpoint/2010/main" val="2375392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52CF08-CCD3-451A-8728-796FA480AACF}" type="slidenum">
              <a:rPr lang="en-US" smtClean="0"/>
              <a:t>10</a:t>
            </a:fld>
            <a:endParaRPr lang="en-US"/>
          </a:p>
        </p:txBody>
      </p:sp>
    </p:spTree>
    <p:extLst>
      <p:ext uri="{BB962C8B-B14F-4D97-AF65-F5344CB8AC3E}">
        <p14:creationId xmlns:p14="http://schemas.microsoft.com/office/powerpoint/2010/main" val="2536943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5:notes"/>
          <p:cNvSpPr>
            <a:spLocks noGrp="1" noRot="1" noChangeAspect="1"/>
          </p:cNvSpPr>
          <p:nvPr>
            <p:ph type="sldImg" idx="2"/>
          </p:nvPr>
        </p:nvSpPr>
        <p:spPr>
          <a:xfrm>
            <a:off x="1200150" y="703263"/>
            <a:ext cx="4686300" cy="3514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5:notes"/>
          <p:cNvSpPr txBox="1">
            <a:spLocks noGrp="1"/>
          </p:cNvSpPr>
          <p:nvPr>
            <p:ph type="body" idx="1"/>
          </p:nvPr>
        </p:nvSpPr>
        <p:spPr>
          <a:xfrm>
            <a:off x="708660" y="4451985"/>
            <a:ext cx="5669280" cy="4217670"/>
          </a:xfrm>
          <a:prstGeom prst="rect">
            <a:avLst/>
          </a:prstGeom>
          <a:noFill/>
          <a:ln>
            <a:noFill/>
          </a:ln>
        </p:spPr>
        <p:txBody>
          <a:bodyPr spcFirstLastPara="1" wrap="square" lIns="94031" tIns="47002" rIns="94031" bIns="47002" anchor="t" anchorCtr="0">
            <a:noAutofit/>
          </a:bodyPr>
          <a:lstStyle/>
          <a:p>
            <a:pPr marL="0" indent="0" defTabSz="940460">
              <a:buClr>
                <a:schemeClr val="dk1"/>
              </a:buClr>
              <a:buSzPts val="1200"/>
              <a:defRPr/>
            </a:pPr>
            <a:r>
              <a:rPr lang="en-US" dirty="0"/>
              <a:t>In the 1</a:t>
            </a:r>
            <a:r>
              <a:rPr lang="en-US" baseline="30000" dirty="0"/>
              <a:t>st</a:t>
            </a:r>
            <a:r>
              <a:rPr lang="en-US" dirty="0"/>
              <a:t> of the two images, all three people have one crate to stand on. In other words, there is “equality”.</a:t>
            </a:r>
          </a:p>
          <a:p>
            <a:pPr marL="0" indent="0" defTabSz="940460">
              <a:buClr>
                <a:schemeClr val="dk1"/>
              </a:buClr>
              <a:buSzPts val="1200"/>
              <a:defRPr/>
            </a:pPr>
            <a:r>
              <a:rPr lang="en-US" dirty="0"/>
              <a:t>While this is helpful for the middle-height person, it is not enough for the shortest and excessive for the tallest. </a:t>
            </a:r>
          </a:p>
          <a:p>
            <a:pPr marL="0" indent="0" defTabSz="940460">
              <a:buClr>
                <a:schemeClr val="dk1"/>
              </a:buClr>
              <a:buSzPts val="1200"/>
              <a:defRPr/>
            </a:pPr>
            <a:r>
              <a:rPr lang="en-US" dirty="0"/>
              <a:t>In contrast, in the second image there is “equity” — each person has </a:t>
            </a:r>
            <a:r>
              <a:rPr lang="en-US" i="1" dirty="0"/>
              <a:t>the number of crates they need</a:t>
            </a:r>
            <a:r>
              <a:rPr lang="en-US" dirty="0"/>
              <a:t> to fully enjoy the game.</a:t>
            </a:r>
          </a:p>
          <a:p>
            <a:pPr marL="0" indent="0" defTabSz="940460">
              <a:buClr>
                <a:schemeClr val="dk1"/>
              </a:buClr>
              <a:buSzPts val="1200"/>
              <a:defRPr/>
            </a:pPr>
            <a:endParaRPr lang="en-US" dirty="0"/>
          </a:p>
          <a:p>
            <a:pPr marL="0" indent="0" defTabSz="940460">
              <a:buClr>
                <a:schemeClr val="dk1"/>
              </a:buClr>
              <a:buSzPts val="1200"/>
              <a:defRPr/>
            </a:pPr>
            <a:r>
              <a:rPr lang="en-US" dirty="0"/>
              <a:t>In a Nutshell, this image represents environmental justice.  </a:t>
            </a:r>
          </a:p>
          <a:p>
            <a:pPr marL="0" indent="0" defTabSz="940460">
              <a:buClr>
                <a:schemeClr val="dk1"/>
              </a:buClr>
              <a:buSzPts val="1200"/>
              <a:defRPr/>
            </a:pPr>
            <a:endParaRPr lang="en-US" dirty="0"/>
          </a:p>
          <a:p>
            <a:pPr marL="0" indent="0" defTabSz="940460">
              <a:buClr>
                <a:schemeClr val="dk1"/>
              </a:buClr>
              <a:buSzPts val="1200"/>
              <a:defRPr/>
            </a:pPr>
            <a:r>
              <a:rPr lang="en-US" dirty="0"/>
              <a:t>Equity in transportation seeks fairness in mobility and accessibility to meet the needs of all community members.</a:t>
            </a:r>
          </a:p>
          <a:p>
            <a:pPr marL="0" indent="0">
              <a:lnSpc>
                <a:spcPct val="115000"/>
              </a:lnSpc>
              <a:spcBef>
                <a:spcPts val="1029"/>
              </a:spcBef>
              <a:buClr>
                <a:schemeClr val="dk1"/>
              </a:buClr>
              <a:buSzPts val="1100"/>
            </a:pPr>
            <a:r>
              <a:rPr lang="en-US" sz="1100" dirty="0"/>
              <a:t>An equitable transportation plan considers the circumstances impacting a community's mobility and connectivity needs and this information is used to determine the measures needed to develop an equitable transportation network. To attain an equitable transportation network, all components of </a:t>
            </a:r>
            <a:r>
              <a:rPr lang="en-US" sz="1100" dirty="0">
                <a:highlight>
                  <a:srgbClr val="FFFF00"/>
                </a:highlight>
              </a:rPr>
              <a:t>Title VI, EJ, and Nondiscrimination</a:t>
            </a:r>
            <a:r>
              <a:rPr lang="en-US" sz="1100" dirty="0"/>
              <a:t> must be considered.</a:t>
            </a:r>
          </a:p>
          <a:p>
            <a:pPr marL="0" indent="0">
              <a:lnSpc>
                <a:spcPct val="115000"/>
              </a:lnSpc>
              <a:spcBef>
                <a:spcPts val="1029"/>
              </a:spcBef>
              <a:buClr>
                <a:schemeClr val="dk1"/>
              </a:buClr>
              <a:buSzPts val="1100"/>
            </a:pPr>
            <a:endParaRPr lang="en-US" sz="1100" dirty="0"/>
          </a:p>
          <a:p>
            <a:pPr marL="0" lvl="0" indent="0" algn="l" rtl="0">
              <a:spcBef>
                <a:spcPts val="0"/>
              </a:spcBef>
              <a:spcAft>
                <a:spcPts val="0"/>
              </a:spcAft>
              <a:buNone/>
            </a:pPr>
            <a:r>
              <a:rPr lang="en-US" sz="1200" b="0" i="0" dirty="0">
                <a:solidFill>
                  <a:srgbClr val="000000"/>
                </a:solidFill>
                <a:latin typeface="Arial"/>
                <a:ea typeface="Arial"/>
                <a:cs typeface="Arial"/>
                <a:sym typeface="Arial"/>
              </a:rPr>
              <a:t>The roots of Environmental Justice (EJ) (social </a:t>
            </a:r>
            <a:r>
              <a:rPr lang="en-US" dirty="0">
                <a:solidFill>
                  <a:srgbClr val="000000"/>
                </a:solidFill>
                <a:latin typeface="Arial"/>
                <a:ea typeface="Arial"/>
                <a:cs typeface="Arial"/>
                <a:sym typeface="Arial"/>
              </a:rPr>
              <a:t>j</a:t>
            </a:r>
            <a:r>
              <a:rPr lang="en-US" sz="1200" b="0" i="0" dirty="0">
                <a:solidFill>
                  <a:srgbClr val="000000"/>
                </a:solidFill>
                <a:latin typeface="Arial"/>
                <a:ea typeface="Arial"/>
                <a:cs typeface="Arial"/>
                <a:sym typeface="Arial"/>
              </a:rPr>
              <a:t>ustice) trace back to the Civil Rights mov</a:t>
            </a:r>
            <a:r>
              <a:rPr lang="en-US" dirty="0">
                <a:solidFill>
                  <a:srgbClr val="000000"/>
                </a:solidFill>
              </a:rPr>
              <a:t>ement</a:t>
            </a:r>
            <a:r>
              <a:rPr lang="en-US" sz="1200" b="0" i="0" dirty="0">
                <a:solidFill>
                  <a:srgbClr val="000000"/>
                </a:solidFill>
                <a:latin typeface="Arial"/>
                <a:ea typeface="Arial"/>
                <a:cs typeface="Arial"/>
                <a:sym typeface="Arial"/>
              </a:rPr>
              <a:t>. </a:t>
            </a:r>
            <a:endParaRPr lang="en-US" dirty="0">
              <a:solidFill>
                <a:srgbClr val="000000"/>
              </a:solidFill>
            </a:endParaRPr>
          </a:p>
          <a:p>
            <a:pPr marL="0" lvl="0" indent="0" algn="l" rtl="0">
              <a:spcBef>
                <a:spcPts val="1000"/>
              </a:spcBef>
              <a:spcAft>
                <a:spcPts val="0"/>
              </a:spcAft>
              <a:buNone/>
            </a:pPr>
            <a:r>
              <a:rPr lang="en-US" sz="1200" b="0" i="0" dirty="0">
                <a:solidFill>
                  <a:srgbClr val="000000"/>
                </a:solidFill>
                <a:latin typeface="Arial"/>
                <a:ea typeface="Arial"/>
                <a:cs typeface="Arial"/>
                <a:sym typeface="Arial"/>
              </a:rPr>
              <a:t>Historically, communities of color, which were often poor, have served as sites for facilities that have negative environmental impacts. </a:t>
            </a:r>
          </a:p>
          <a:p>
            <a:pPr marL="0" lvl="0" indent="0" algn="l" rtl="0">
              <a:spcBef>
                <a:spcPts val="0"/>
              </a:spcBef>
              <a:spcAft>
                <a:spcPts val="0"/>
              </a:spcAft>
              <a:buNone/>
            </a:pPr>
            <a:endParaRPr lang="en-US" dirty="0">
              <a:solidFill>
                <a:srgbClr val="000000"/>
              </a:solidFill>
            </a:endParaRPr>
          </a:p>
          <a:p>
            <a:pPr marL="0" lvl="0" indent="0" algn="l" rtl="0">
              <a:spcBef>
                <a:spcPts val="0"/>
              </a:spcBef>
              <a:spcAft>
                <a:spcPts val="0"/>
              </a:spcAft>
              <a:buNone/>
            </a:pPr>
            <a:r>
              <a:rPr lang="en-US" sz="1200" b="0" i="0" dirty="0">
                <a:solidFill>
                  <a:srgbClr val="000000"/>
                </a:solidFill>
                <a:latin typeface="Arial"/>
                <a:ea typeface="Arial"/>
                <a:cs typeface="Arial"/>
                <a:sym typeface="Arial"/>
              </a:rPr>
              <a:t>Such facilities include landfills, industrial plants, and waste treatment facilities…and highway facilities that divided communities. </a:t>
            </a:r>
            <a:endParaRPr lang="en-US" dirty="0">
              <a:solidFill>
                <a:srgbClr val="000000"/>
              </a:solidFill>
            </a:endParaRPr>
          </a:p>
          <a:p>
            <a:pPr marL="0" lvl="0" indent="0" algn="l" rtl="0">
              <a:spcBef>
                <a:spcPts val="0"/>
              </a:spcBef>
              <a:spcAft>
                <a:spcPts val="0"/>
              </a:spcAft>
              <a:buNone/>
            </a:pPr>
            <a:r>
              <a:rPr lang="en-US" sz="1200" b="0" i="0" dirty="0">
                <a:solidFill>
                  <a:srgbClr val="000000"/>
                </a:solidFill>
                <a:latin typeface="Arial"/>
                <a:ea typeface="Arial"/>
                <a:cs typeface="Arial"/>
                <a:sym typeface="Arial"/>
              </a:rPr>
              <a:t>These facilities near minority and low-income populations helped fuel the EJ movement and served as a means by which to bring attention to and address the inequity of environmental protection within their communities.</a:t>
            </a:r>
            <a:endParaRPr lang="en-US" dirty="0">
              <a:solidFill>
                <a:srgbClr val="000000"/>
              </a:solidFill>
            </a:endParaRPr>
          </a:p>
        </p:txBody>
      </p:sp>
      <p:sp>
        <p:nvSpPr>
          <p:cNvPr id="201" name="Google Shape;201;p5:notes"/>
          <p:cNvSpPr txBox="1">
            <a:spLocks noGrp="1"/>
          </p:cNvSpPr>
          <p:nvPr>
            <p:ph type="sldNum" idx="12"/>
          </p:nvPr>
        </p:nvSpPr>
        <p:spPr>
          <a:xfrm>
            <a:off x="4014100" y="8902343"/>
            <a:ext cx="3070860" cy="468630"/>
          </a:xfrm>
          <a:prstGeom prst="rect">
            <a:avLst/>
          </a:prstGeom>
          <a:noFill/>
          <a:ln>
            <a:noFill/>
          </a:ln>
        </p:spPr>
        <p:txBody>
          <a:bodyPr spcFirstLastPara="1" wrap="square" lIns="94031" tIns="47002" rIns="94031" bIns="47002"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F17D19-F637-4011-80C8-C87CC92018BE}" type="datetimeFigureOut">
              <a:rPr lang="en-US" smtClean="0"/>
              <a:pPr/>
              <a:t>8/15/2019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D48A52-25E0-4446-933B-653D61E820F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F17D19-F637-4011-80C8-C87CC92018BE}" type="datetimeFigureOut">
              <a:rPr lang="en-US" smtClean="0"/>
              <a:pPr/>
              <a:t>8/15/2019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D48A52-25E0-4446-933B-653D61E820F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F17D19-F637-4011-80C8-C87CC92018BE}" type="datetimeFigureOut">
              <a:rPr lang="en-US" smtClean="0"/>
              <a:pPr/>
              <a:t>8/15/2019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D48A52-25E0-4446-933B-653D61E820F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F17D19-F637-4011-80C8-C87CC92018BE}" type="datetimeFigureOut">
              <a:rPr lang="en-US" smtClean="0">
                <a:solidFill>
                  <a:prstClr val="black">
                    <a:tint val="75000"/>
                  </a:prstClr>
                </a:solidFill>
              </a:rPr>
              <a:pPr/>
              <a:t>8/15/2019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04467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F17D19-F637-4011-80C8-C87CC92018BE}" type="datetimeFigureOut">
              <a:rPr lang="en-US" smtClean="0">
                <a:solidFill>
                  <a:prstClr val="black">
                    <a:tint val="75000"/>
                  </a:prstClr>
                </a:solidFill>
              </a:rPr>
              <a:pPr/>
              <a:t>8/15/2019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34003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F17D19-F637-4011-80C8-C87CC92018BE}" type="datetimeFigureOut">
              <a:rPr lang="en-US" smtClean="0">
                <a:solidFill>
                  <a:prstClr val="black">
                    <a:tint val="75000"/>
                  </a:prstClr>
                </a:solidFill>
              </a:rPr>
              <a:pPr/>
              <a:t>8/15/2019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0621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F17D19-F637-4011-80C8-C87CC92018BE}" type="datetimeFigureOut">
              <a:rPr lang="en-US" smtClean="0">
                <a:solidFill>
                  <a:prstClr val="black">
                    <a:tint val="75000"/>
                  </a:prstClr>
                </a:solidFill>
              </a:rPr>
              <a:pPr/>
              <a:t>8/15/2019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887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F17D19-F637-4011-80C8-C87CC92018BE}" type="datetimeFigureOut">
              <a:rPr lang="en-US" smtClean="0">
                <a:solidFill>
                  <a:prstClr val="black">
                    <a:tint val="75000"/>
                  </a:prstClr>
                </a:solidFill>
              </a:rPr>
              <a:pPr/>
              <a:t>8/15/2019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24633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F17D19-F637-4011-80C8-C87CC92018BE}" type="datetimeFigureOut">
              <a:rPr lang="en-US" smtClean="0">
                <a:solidFill>
                  <a:prstClr val="black">
                    <a:tint val="75000"/>
                  </a:prstClr>
                </a:solidFill>
              </a:rPr>
              <a:pPr/>
              <a:t>8/15/2019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3502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F17D19-F637-4011-80C8-C87CC92018BE}" type="datetimeFigureOut">
              <a:rPr lang="en-US" smtClean="0">
                <a:solidFill>
                  <a:prstClr val="black">
                    <a:tint val="75000"/>
                  </a:prstClr>
                </a:solidFill>
              </a:rPr>
              <a:pPr/>
              <a:t>8/15/2019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79392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F17D19-F637-4011-80C8-C87CC92018BE}" type="datetimeFigureOut">
              <a:rPr lang="en-US" smtClean="0">
                <a:solidFill>
                  <a:prstClr val="black">
                    <a:tint val="75000"/>
                  </a:prstClr>
                </a:solidFill>
              </a:rPr>
              <a:pPr/>
              <a:t>8/15/2019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5544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F17D19-F637-4011-80C8-C87CC92018BE}" type="datetimeFigureOut">
              <a:rPr lang="en-US" smtClean="0"/>
              <a:pPr/>
              <a:t>8/15/2019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D48A52-25E0-4446-933B-653D61E820FF}"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F17D19-F637-4011-80C8-C87CC92018BE}" type="datetimeFigureOut">
              <a:rPr lang="en-US" smtClean="0">
                <a:solidFill>
                  <a:prstClr val="black">
                    <a:tint val="75000"/>
                  </a:prstClr>
                </a:solidFill>
              </a:rPr>
              <a:pPr/>
              <a:t>8/15/2019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13575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F17D19-F637-4011-80C8-C87CC92018BE}" type="datetimeFigureOut">
              <a:rPr lang="en-US" smtClean="0">
                <a:solidFill>
                  <a:prstClr val="black">
                    <a:tint val="75000"/>
                  </a:prstClr>
                </a:solidFill>
              </a:rPr>
              <a:pPr/>
              <a:t>8/15/2019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59476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F17D19-F637-4011-80C8-C87CC92018BE}" type="datetimeFigureOut">
              <a:rPr lang="en-US" smtClean="0">
                <a:solidFill>
                  <a:prstClr val="black">
                    <a:tint val="75000"/>
                  </a:prstClr>
                </a:solidFill>
              </a:rPr>
              <a:pPr/>
              <a:t>8/15/2019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96676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01411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158743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58054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025795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607243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977698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64271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F17D19-F637-4011-80C8-C87CC92018BE}" type="datetimeFigureOut">
              <a:rPr lang="en-US" smtClean="0"/>
              <a:pPr/>
              <a:t>8/15/2019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D48A52-25E0-4446-933B-653D61E820FF}"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737351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355406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357173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05307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F17D19-F637-4011-80C8-C87CC92018BE}" type="datetimeFigureOut">
              <a:rPr lang="en-US" smtClean="0"/>
              <a:pPr/>
              <a:t>8/15/2019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D48A52-25E0-4446-933B-653D61E820F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F17D19-F637-4011-80C8-C87CC92018BE}" type="datetimeFigureOut">
              <a:rPr lang="en-US" smtClean="0"/>
              <a:pPr/>
              <a:t>8/15/2019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D48A52-25E0-4446-933B-653D61E820F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F17D19-F637-4011-80C8-C87CC92018BE}" type="datetimeFigureOut">
              <a:rPr lang="en-US" smtClean="0"/>
              <a:pPr/>
              <a:t>8/15/2019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D48A52-25E0-4446-933B-653D61E820F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F17D19-F637-4011-80C8-C87CC92018BE}" type="datetimeFigureOut">
              <a:rPr lang="en-US" smtClean="0"/>
              <a:pPr/>
              <a:t>8/15/2019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D48A52-25E0-4446-933B-653D61E820F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F17D19-F637-4011-80C8-C87CC92018BE}" type="datetimeFigureOut">
              <a:rPr lang="en-US" smtClean="0"/>
              <a:pPr/>
              <a:t>8/15/2019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D48A52-25E0-4446-933B-653D61E820F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F17D19-F637-4011-80C8-C87CC92018BE}" type="datetimeFigureOut">
              <a:rPr lang="en-US" smtClean="0"/>
              <a:pPr/>
              <a:t>8/15/2019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D48A52-25E0-4446-933B-653D61E820F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F17D19-F637-4011-80C8-C87CC92018BE}" type="datetimeFigureOut">
              <a:rPr lang="en-US" smtClean="0"/>
              <a:pPr/>
              <a:t>8/15/2019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D48A52-25E0-4446-933B-653D61E820F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F17D19-F637-4011-80C8-C87CC92018BE}" type="datetimeFigureOut">
              <a:rPr lang="en-US" smtClean="0">
                <a:solidFill>
                  <a:prstClr val="black">
                    <a:tint val="75000"/>
                  </a:prstClr>
                </a:solidFill>
              </a:rPr>
              <a:pPr/>
              <a:t>8/15/2019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D48A52-25E0-4446-933B-653D61E82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76220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9359446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7.jpeg"/><Relationship Id="rId7"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18.png"/><Relationship Id="rId9"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hyperlink" Target="https://www.google.com/url?sa=i&amp;source=images&amp;cd=&amp;cad=rja&amp;uact=8&amp;ved=2ahUKEwjF0OWB6KvbAhVRba0KHQPDB9gQjRx6BAgBEAU&amp;url=http://www.comptroller.tn.gov/orea/PublicationDetails?ReportKey%3D38236e0d-a82e-4bc4-8b87-16ed039e73a7&amp;psig=AOvVaw1QUigsOG_zsgoQYxlncan9&amp;ust=1527713668874956" TargetMode="Externa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hyperlink" Target="https://newtownextension.com/wp-content/uploads/2019/06/2015-06_FHWA-Brochure-1.pdf" TargetMode="External"/><Relationship Id="rId7"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hyperlink" Target="https://www.transportation.gov/transportation-policy/environmental-justice/environmental-justice-strategy" TargetMode="External"/><Relationship Id="rId4" Type="http://schemas.openxmlformats.org/officeDocument/2006/relationships/hyperlink" Target="http://mosaictemplarspreservation.org/history_ninth/littlerocknexus.asp" TargetMode="External"/><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jpe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HTD_PowerPoint_SlideTemplate_Photos_stateshapephoto2.jpg"/>
          <p:cNvPicPr>
            <a:picLocks noChangeAspect="1"/>
          </p:cNvPicPr>
          <p:nvPr/>
        </p:nvPicPr>
        <p:blipFill>
          <a:blip r:embed="rId2" cstate="print"/>
          <a:stretch>
            <a:fillRect/>
          </a:stretch>
        </p:blipFill>
        <p:spPr>
          <a:xfrm>
            <a:off x="0" y="0"/>
            <a:ext cx="9144000" cy="6858000"/>
          </a:xfrm>
          <a:prstGeom prst="rect">
            <a:avLst/>
          </a:prstGeom>
        </p:spPr>
      </p:pic>
      <p:sp>
        <p:nvSpPr>
          <p:cNvPr id="4" name="Rectangle 3"/>
          <p:cNvSpPr/>
          <p:nvPr/>
        </p:nvSpPr>
        <p:spPr>
          <a:xfrm>
            <a:off x="0" y="1859281"/>
            <a:ext cx="9144000" cy="18288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5745159"/>
            <a:ext cx="2425598" cy="903654"/>
          </a:xfrm>
          <a:prstGeom prst="rect">
            <a:avLst/>
          </a:prstGeom>
          <a:effectLst>
            <a:outerShdw blurRad="50800" dist="38100" dir="5400000" algn="t" rotWithShape="0">
              <a:prstClr val="black">
                <a:alpha val="40000"/>
              </a:prstClr>
            </a:outerShdw>
          </a:effectLst>
        </p:spPr>
      </p:pic>
      <p:sp>
        <p:nvSpPr>
          <p:cNvPr id="8" name="Title 1">
            <a:extLst>
              <a:ext uri="{FF2B5EF4-FFF2-40B4-BE49-F238E27FC236}">
                <a16:creationId xmlns:a16="http://schemas.microsoft.com/office/drawing/2014/main" id="{1FFA6A0B-7DD7-4EDF-8CAF-DA40D257512E}"/>
              </a:ext>
            </a:extLst>
          </p:cNvPr>
          <p:cNvSpPr txBox="1">
            <a:spLocks/>
          </p:cNvSpPr>
          <p:nvPr/>
        </p:nvSpPr>
        <p:spPr>
          <a:xfrm>
            <a:off x="457200" y="213135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a:solidFill>
                  <a:schemeClr val="bg1"/>
                </a:solidFill>
              </a:rPr>
              <a:t>Environmental Justice 101</a:t>
            </a:r>
            <a:endParaRPr lang="en-US" sz="4800" b="1" dirty="0">
              <a:solidFill>
                <a:schemeClr val="bg1"/>
              </a:solidFill>
            </a:endParaRPr>
          </a:p>
        </p:txBody>
      </p:sp>
      <p:sp>
        <p:nvSpPr>
          <p:cNvPr id="10" name="TextBox 9">
            <a:extLst>
              <a:ext uri="{FF2B5EF4-FFF2-40B4-BE49-F238E27FC236}">
                <a16:creationId xmlns:a16="http://schemas.microsoft.com/office/drawing/2014/main" id="{9F922F24-F2A1-482A-926D-CF6E236EF618}"/>
              </a:ext>
            </a:extLst>
          </p:cNvPr>
          <p:cNvSpPr txBox="1"/>
          <p:nvPr/>
        </p:nvSpPr>
        <p:spPr>
          <a:xfrm>
            <a:off x="4648200" y="5774411"/>
            <a:ext cx="5029200" cy="923330"/>
          </a:xfrm>
          <a:prstGeom prst="rect">
            <a:avLst/>
          </a:prstGeom>
          <a:noFill/>
        </p:spPr>
        <p:txBody>
          <a:bodyPr wrap="square" rtlCol="0">
            <a:spAutoFit/>
          </a:bodyPr>
          <a:lstStyle/>
          <a:p>
            <a:r>
              <a:rPr lang="en-US" b="1" dirty="0">
                <a:solidFill>
                  <a:schemeClr val="bg1"/>
                </a:solidFill>
              </a:rPr>
              <a:t>Karla Sims</a:t>
            </a:r>
          </a:p>
          <a:p>
            <a:r>
              <a:rPr lang="en-US" b="1" dirty="0">
                <a:solidFill>
                  <a:schemeClr val="bg1"/>
                </a:solidFill>
              </a:rPr>
              <a:t>Advanced Public Involvement Specialist</a:t>
            </a:r>
          </a:p>
          <a:p>
            <a:r>
              <a:rPr lang="en-US" b="1" dirty="0">
                <a:solidFill>
                  <a:schemeClr val="bg1"/>
                </a:solidFill>
              </a:rPr>
              <a:t>Environmental Division - Public Involvement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accent1">
                    <a:lumMod val="75000"/>
                  </a:schemeClr>
                </a:solidFill>
                <a:latin typeface="Arial Narrow" pitchFamily="34" charset="0"/>
              </a:rPr>
              <a:t>Why Address Environmental Justice?</a:t>
            </a:r>
            <a:endParaRPr lang="en-US" dirty="0">
              <a:solidFill>
                <a:schemeClr val="accent1">
                  <a:lumMod val="75000"/>
                </a:schemeClr>
              </a:solidFill>
            </a:endParaRPr>
          </a:p>
        </p:txBody>
      </p:sp>
      <p:pic>
        <p:nvPicPr>
          <p:cNvPr id="4" name="Content Placeholder 3" descr="AHTD_PowerPoint_SlideTemplate_textpages_footer1.jpg"/>
          <p:cNvPicPr>
            <a:picLocks noGrp="1" noChangeAspect="1"/>
          </p:cNvPicPr>
          <p:nvPr>
            <p:ph idx="1"/>
          </p:nvPr>
        </p:nvPicPr>
        <p:blipFill>
          <a:blip r:embed="rId3" cstate="print"/>
          <a:stretch>
            <a:fillRect/>
          </a:stretch>
        </p:blipFill>
        <p:spPr>
          <a:xfrm>
            <a:off x="0" y="6116836"/>
            <a:ext cx="9144000" cy="741164"/>
          </a:xfrm>
          <a:prstGeom prst="rect">
            <a:avLst/>
          </a:prstGeom>
          <a:noFill/>
          <a:ln>
            <a:noFill/>
          </a:ln>
        </p:spPr>
      </p:pic>
      <p:sp>
        <p:nvSpPr>
          <p:cNvPr id="7" name="Title 1"/>
          <p:cNvSpPr txBox="1">
            <a:spLocks/>
          </p:cNvSpPr>
          <p:nvPr/>
        </p:nvSpPr>
        <p:spPr>
          <a:xfrm>
            <a:off x="1318262" y="6248400"/>
            <a:ext cx="5105400" cy="4572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Narrow" pitchFamily="34" charset="0"/>
                <a:ea typeface="+mj-ea"/>
                <a:cs typeface="+mj-cs"/>
              </a:rPr>
              <a:t>ARKANSAS DEPARTMENT OF TRANSPORTATION</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6248400"/>
            <a:ext cx="1165862" cy="434341"/>
          </a:xfrm>
          <a:prstGeom prst="rect">
            <a:avLst/>
          </a:prstGeom>
        </p:spPr>
      </p:pic>
      <p:sp>
        <p:nvSpPr>
          <p:cNvPr id="5" name="TextBox 4">
            <a:extLst>
              <a:ext uri="{FF2B5EF4-FFF2-40B4-BE49-F238E27FC236}">
                <a16:creationId xmlns:a16="http://schemas.microsoft.com/office/drawing/2014/main" id="{F0DF1267-1185-43EE-ACDC-44E976A28A7C}"/>
              </a:ext>
            </a:extLst>
          </p:cNvPr>
          <p:cNvSpPr txBox="1"/>
          <p:nvPr/>
        </p:nvSpPr>
        <p:spPr>
          <a:xfrm>
            <a:off x="1752600" y="1549202"/>
            <a:ext cx="6057900" cy="3418756"/>
          </a:xfrm>
          <a:prstGeom prst="rect">
            <a:avLst/>
          </a:prstGeom>
          <a:noFill/>
        </p:spPr>
        <p:txBody>
          <a:bodyPr wrap="square" rtlCol="0">
            <a:spAutoFit/>
          </a:bodyPr>
          <a:lstStyle/>
          <a:p>
            <a:pPr marL="342900" indent="-342900">
              <a:lnSpc>
                <a:spcPct val="200000"/>
              </a:lnSpc>
              <a:buFont typeface="Arial" panose="020B0604020202020204" pitchFamily="34" charset="0"/>
              <a:buChar char="•"/>
            </a:pPr>
            <a:r>
              <a:rPr lang="en-US" sz="2800" b="1" dirty="0">
                <a:solidFill>
                  <a:schemeClr val="accent1">
                    <a:lumMod val="75000"/>
                  </a:schemeClr>
                </a:solidFill>
              </a:rPr>
              <a:t>History</a:t>
            </a:r>
          </a:p>
          <a:p>
            <a:pPr marL="342900" indent="-342900">
              <a:lnSpc>
                <a:spcPct val="200000"/>
              </a:lnSpc>
              <a:buFont typeface="Arial" panose="020B0604020202020204" pitchFamily="34" charset="0"/>
              <a:buChar char="•"/>
            </a:pPr>
            <a:r>
              <a:rPr lang="en-US" sz="2800" b="1" dirty="0">
                <a:solidFill>
                  <a:schemeClr val="accent1">
                    <a:lumMod val="75000"/>
                  </a:schemeClr>
                </a:solidFill>
              </a:rPr>
              <a:t>Regulation</a:t>
            </a:r>
          </a:p>
          <a:p>
            <a:pPr marL="342900" indent="-342900">
              <a:lnSpc>
                <a:spcPct val="200000"/>
              </a:lnSpc>
              <a:buFont typeface="Arial" panose="020B0604020202020204" pitchFamily="34" charset="0"/>
              <a:buChar char="•"/>
            </a:pPr>
            <a:r>
              <a:rPr lang="en-US" sz="2800" b="1" dirty="0">
                <a:solidFill>
                  <a:schemeClr val="accent1">
                    <a:lumMod val="75000"/>
                  </a:schemeClr>
                </a:solidFill>
              </a:rPr>
              <a:t>National Environmental Policy Act (NEPA)</a:t>
            </a:r>
          </a:p>
        </p:txBody>
      </p:sp>
    </p:spTree>
    <p:extLst>
      <p:ext uri="{BB962C8B-B14F-4D97-AF65-F5344CB8AC3E}">
        <p14:creationId xmlns:p14="http://schemas.microsoft.com/office/powerpoint/2010/main" val="4223774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366092"/>
              </a:buClr>
              <a:buSzPts val="4400"/>
              <a:buFont typeface="Arial Narrow"/>
              <a:buNone/>
            </a:pPr>
            <a:r>
              <a:rPr lang="en-US" b="1" dirty="0">
                <a:solidFill>
                  <a:srgbClr val="366092"/>
                </a:solidFill>
                <a:latin typeface="Arial Narrow"/>
                <a:ea typeface="Arial Narrow"/>
                <a:cs typeface="Arial Narrow"/>
                <a:sym typeface="Arial Narrow"/>
              </a:rPr>
              <a:t>History and Environmental Justice</a:t>
            </a:r>
            <a:endParaRPr dirty="0">
              <a:solidFill>
                <a:srgbClr val="366092"/>
              </a:solidFill>
            </a:endParaRPr>
          </a:p>
        </p:txBody>
      </p:sp>
      <p:pic>
        <p:nvPicPr>
          <p:cNvPr id="204" name="Google Shape;204;p29" descr="AHTD_PowerPoint_SlideTemplate_textpages_footer1.jpg"/>
          <p:cNvPicPr preferRelativeResize="0">
            <a:picLocks noGrp="1"/>
          </p:cNvPicPr>
          <p:nvPr>
            <p:ph type="body" idx="1"/>
          </p:nvPr>
        </p:nvPicPr>
        <p:blipFill rotWithShape="1">
          <a:blip r:embed="rId3">
            <a:alphaModFix/>
          </a:blip>
          <a:srcRect/>
          <a:stretch/>
        </p:blipFill>
        <p:spPr>
          <a:xfrm>
            <a:off x="0" y="6116836"/>
            <a:ext cx="9144000" cy="741164"/>
          </a:xfrm>
          <a:prstGeom prst="rect">
            <a:avLst/>
          </a:prstGeom>
          <a:noFill/>
          <a:ln>
            <a:noFill/>
          </a:ln>
        </p:spPr>
      </p:pic>
      <p:sp>
        <p:nvSpPr>
          <p:cNvPr id="205" name="Google Shape;205;p29"/>
          <p:cNvSpPr txBox="1"/>
          <p:nvPr/>
        </p:nvSpPr>
        <p:spPr>
          <a:xfrm>
            <a:off x="1318262" y="6248400"/>
            <a:ext cx="5105400" cy="4572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200"/>
              <a:buFont typeface="Arial Narrow"/>
              <a:buNone/>
              <a:tabLst/>
              <a:defRPr/>
            </a:pPr>
            <a:r>
              <a:rPr kumimoji="0" lang="en-US" sz="1200" b="1" i="0" u="none" strike="noStrike" kern="0" cap="none" spc="0" normalizeH="0" baseline="0" noProof="0" dirty="0">
                <a:ln>
                  <a:noFill/>
                </a:ln>
                <a:solidFill>
                  <a:srgbClr val="FFFFFF"/>
                </a:solidFill>
                <a:effectLst/>
                <a:uLnTx/>
                <a:uFillTx/>
                <a:latin typeface="Arial Narrow"/>
                <a:ea typeface="Arial Narrow"/>
                <a:cs typeface="Arial Narrow"/>
                <a:sym typeface="Arial Narrow"/>
              </a:rPr>
              <a:t>ARKANSAS DEPARTMENT OF TRANSPORTATION</a:t>
            </a:r>
            <a:endParaRPr kumimoji="0" sz="1200" b="1" i="0" u="none" strike="noStrike" kern="0" cap="none" spc="0" normalizeH="0" baseline="0" noProof="0" dirty="0">
              <a:ln>
                <a:noFill/>
              </a:ln>
              <a:solidFill>
                <a:srgbClr val="FFFFFF"/>
              </a:solidFill>
              <a:effectLst/>
              <a:uLnTx/>
              <a:uFillTx/>
              <a:latin typeface="Arial Narrow"/>
              <a:ea typeface="Arial Narrow"/>
              <a:cs typeface="Arial Narrow"/>
              <a:sym typeface="Arial Narrow"/>
            </a:endParaRPr>
          </a:p>
        </p:txBody>
      </p:sp>
      <p:pic>
        <p:nvPicPr>
          <p:cNvPr id="206" name="Google Shape;206;p29"/>
          <p:cNvPicPr preferRelativeResize="0"/>
          <p:nvPr/>
        </p:nvPicPr>
        <p:blipFill rotWithShape="1">
          <a:blip r:embed="rId4">
            <a:alphaModFix/>
          </a:blip>
          <a:srcRect/>
          <a:stretch/>
        </p:blipFill>
        <p:spPr>
          <a:xfrm>
            <a:off x="152400" y="6248400"/>
            <a:ext cx="1165862" cy="434341"/>
          </a:xfrm>
          <a:prstGeom prst="rect">
            <a:avLst/>
          </a:prstGeom>
          <a:noFill/>
          <a:ln>
            <a:noFill/>
          </a:ln>
        </p:spPr>
      </p:pic>
      <p:pic>
        <p:nvPicPr>
          <p:cNvPr id="8" name="Google Shape;208;p22" descr="Two images of an adult and 2 childtren standing at a fence watching a baseball game. In the first picture, captioned Equality, all three are standing on a box. In the second, captioned Equity, the adult has given his box to the shorter child now standing on two boxes. ">
            <a:extLst>
              <a:ext uri="{FF2B5EF4-FFF2-40B4-BE49-F238E27FC236}">
                <a16:creationId xmlns:a16="http://schemas.microsoft.com/office/drawing/2014/main" id="{A6691AAB-20DA-4E66-B448-EBA39DD52E81}"/>
              </a:ext>
            </a:extLst>
          </p:cNvPr>
          <p:cNvPicPr preferRelativeResize="0"/>
          <p:nvPr/>
        </p:nvPicPr>
        <p:blipFill rotWithShape="1">
          <a:blip r:embed="rId5">
            <a:alphaModFix/>
          </a:blip>
          <a:srcRect/>
          <a:stretch/>
        </p:blipFill>
        <p:spPr>
          <a:xfrm>
            <a:off x="1801091" y="1417638"/>
            <a:ext cx="5463309" cy="3643889"/>
          </a:xfrm>
          <a:prstGeom prst="rect">
            <a:avLst/>
          </a:prstGeom>
          <a:noFill/>
          <a:ln>
            <a:noFill/>
          </a:ln>
        </p:spPr>
      </p:pic>
      <p:sp>
        <p:nvSpPr>
          <p:cNvPr id="3" name="TextBox 2">
            <a:extLst>
              <a:ext uri="{FF2B5EF4-FFF2-40B4-BE49-F238E27FC236}">
                <a16:creationId xmlns:a16="http://schemas.microsoft.com/office/drawing/2014/main" id="{8011C218-EC18-4E74-BF73-EA56AF008470}"/>
              </a:ext>
            </a:extLst>
          </p:cNvPr>
          <p:cNvSpPr txBox="1"/>
          <p:nvPr/>
        </p:nvSpPr>
        <p:spPr>
          <a:xfrm>
            <a:off x="1228436" y="5366327"/>
            <a:ext cx="612370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none" strike="noStrike" kern="0" cap="none" spc="0" normalizeH="0" baseline="0" noProof="0" dirty="0">
                <a:ln>
                  <a:noFill/>
                </a:ln>
                <a:solidFill>
                  <a:srgbClr val="002060"/>
                </a:solidFill>
                <a:effectLst/>
                <a:uLnTx/>
                <a:uFillTx/>
                <a:latin typeface="Arial Narrow" panose="020B0606020202030204" pitchFamily="34" charset="0"/>
                <a:cs typeface="Arial"/>
                <a:sym typeface="Arial"/>
              </a:rPr>
              <a:t>Transportation equity does not mean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none" strike="noStrike" kern="0" cap="none" spc="0" normalizeH="0" baseline="0" noProof="0" dirty="0">
                <a:ln>
                  <a:noFill/>
                </a:ln>
                <a:solidFill>
                  <a:srgbClr val="002060"/>
                </a:solidFill>
                <a:effectLst/>
                <a:uLnTx/>
                <a:uFillTx/>
                <a:latin typeface="Arial Narrow" panose="020B0606020202030204" pitchFamily="34" charset="0"/>
                <a:cs typeface="Arial"/>
                <a:sym typeface="Arial"/>
              </a:rPr>
              <a:t>equality in transportation.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1">
                    <a:lumMod val="75000"/>
                  </a:schemeClr>
                </a:solidFill>
                <a:latin typeface="Arial Narrow" pitchFamily="34" charset="0"/>
              </a:rPr>
              <a:t>Addressing Environmental Justice</a:t>
            </a:r>
            <a:endParaRPr lang="en-US" dirty="0">
              <a:solidFill>
                <a:schemeClr val="accent1">
                  <a:lumMod val="75000"/>
                </a:schemeClr>
              </a:solidFill>
            </a:endParaRPr>
          </a:p>
        </p:txBody>
      </p:sp>
      <p:pic>
        <p:nvPicPr>
          <p:cNvPr id="4" name="Content Placeholder 3" descr="AHTD_PowerPoint_SlideTemplate_textpages_footer1.jpg"/>
          <p:cNvPicPr>
            <a:picLocks noGrp="1" noChangeAspect="1"/>
          </p:cNvPicPr>
          <p:nvPr>
            <p:ph idx="1"/>
          </p:nvPr>
        </p:nvPicPr>
        <p:blipFill>
          <a:blip r:embed="rId3" cstate="print"/>
          <a:stretch>
            <a:fillRect/>
          </a:stretch>
        </p:blipFill>
        <p:spPr>
          <a:xfrm>
            <a:off x="0" y="6116836"/>
            <a:ext cx="9144000" cy="741164"/>
          </a:xfrm>
          <a:prstGeom prst="rect">
            <a:avLst/>
          </a:prstGeom>
          <a:noFill/>
          <a:ln>
            <a:noFill/>
          </a:ln>
        </p:spPr>
      </p:pic>
      <p:sp>
        <p:nvSpPr>
          <p:cNvPr id="7" name="Title 1"/>
          <p:cNvSpPr txBox="1">
            <a:spLocks/>
          </p:cNvSpPr>
          <p:nvPr/>
        </p:nvSpPr>
        <p:spPr>
          <a:xfrm>
            <a:off x="1318262" y="6248400"/>
            <a:ext cx="5105400" cy="4572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Narrow" pitchFamily="34" charset="0"/>
                <a:ea typeface="+mj-ea"/>
                <a:cs typeface="+mj-cs"/>
              </a:rPr>
              <a:t>ARKANSAS DEPARTMENT OF TRANSPORTATION</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6248400"/>
            <a:ext cx="1165862" cy="434341"/>
          </a:xfrm>
          <a:prstGeom prst="rect">
            <a:avLst/>
          </a:prstGeom>
        </p:spPr>
      </p:pic>
      <p:sp>
        <p:nvSpPr>
          <p:cNvPr id="6" name="Google Shape;215;p23">
            <a:extLst>
              <a:ext uri="{FF2B5EF4-FFF2-40B4-BE49-F238E27FC236}">
                <a16:creationId xmlns:a16="http://schemas.microsoft.com/office/drawing/2014/main" id="{1488F607-1A2B-44CD-9C23-6EF37C20B73E}"/>
              </a:ext>
            </a:extLst>
          </p:cNvPr>
          <p:cNvSpPr txBox="1">
            <a:spLocks/>
          </p:cNvSpPr>
          <p:nvPr/>
        </p:nvSpPr>
        <p:spPr>
          <a:xfrm>
            <a:off x="1506757" y="1628100"/>
            <a:ext cx="6139350" cy="5077500"/>
          </a:xfrm>
          <a:prstGeom prst="rect">
            <a:avLst/>
          </a:prstGeom>
          <a:noFill/>
          <a:ln>
            <a:noFill/>
          </a:ln>
        </p:spPr>
        <p:txBody>
          <a:bodyPr spcFirstLastPara="1" vert="horz" wrap="square" lIns="91425" tIns="45700" rIns="91425" bIns="45700" rtlCol="0" anchor="ctr"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Clr>
                <a:schemeClr val="lt1"/>
              </a:buClr>
              <a:buSzPts val="4480"/>
              <a:buFont typeface="Arial" pitchFamily="34" charset="0"/>
              <a:buNone/>
            </a:pPr>
            <a:endParaRPr lang="en-US" dirty="0"/>
          </a:p>
          <a:p>
            <a:pPr marL="0" indent="0">
              <a:spcBef>
                <a:spcPts val="1160"/>
              </a:spcBef>
              <a:buClr>
                <a:schemeClr val="lt1"/>
              </a:buClr>
              <a:buSzPts val="4480"/>
              <a:buFont typeface="Arial" pitchFamily="34" charset="0"/>
              <a:buNone/>
            </a:pPr>
            <a:endParaRPr lang="en-US" dirty="0"/>
          </a:p>
          <a:p>
            <a:pPr marL="0" indent="0">
              <a:spcBef>
                <a:spcPts val="1160"/>
              </a:spcBef>
              <a:buClr>
                <a:schemeClr val="lt1"/>
              </a:buClr>
              <a:buSzPts val="4480"/>
              <a:buFont typeface="Arial" pitchFamily="34" charset="0"/>
              <a:buNone/>
            </a:pPr>
            <a:endParaRPr lang="en-US" dirty="0"/>
          </a:p>
          <a:p>
            <a:pPr>
              <a:spcBef>
                <a:spcPts val="1000"/>
              </a:spcBef>
              <a:buClr>
                <a:srgbClr val="204D84"/>
              </a:buClr>
              <a:buSzPts val="3200"/>
            </a:pPr>
            <a:r>
              <a:rPr lang="en-US" sz="2400" b="1" dirty="0">
                <a:solidFill>
                  <a:schemeClr val="accent1">
                    <a:lumMod val="75000"/>
                  </a:schemeClr>
                </a:solidFill>
              </a:rPr>
              <a:t>Executive Order 12898</a:t>
            </a:r>
          </a:p>
          <a:p>
            <a:pPr marL="731520" lvl="1" indent="-365760">
              <a:spcBef>
                <a:spcPts val="920"/>
              </a:spcBef>
              <a:buClr>
                <a:srgbClr val="204D84"/>
              </a:buClr>
              <a:buSzPts val="2560"/>
              <a:buFont typeface="Arial" panose="020B0604020202020204" pitchFamily="34" charset="0"/>
              <a:buChar char="•"/>
            </a:pPr>
            <a:r>
              <a:rPr lang="en-US" sz="2400" b="1" dirty="0">
                <a:solidFill>
                  <a:schemeClr val="accent1">
                    <a:lumMod val="75000"/>
                  </a:schemeClr>
                </a:solidFill>
              </a:rPr>
              <a:t>Memorandum of Understanding on Environmental Justice and Executive Order 12898</a:t>
            </a:r>
          </a:p>
          <a:p>
            <a:pPr>
              <a:spcBef>
                <a:spcPts val="1000"/>
              </a:spcBef>
              <a:buClr>
                <a:srgbClr val="204D84"/>
              </a:buClr>
              <a:buSzPts val="3200"/>
            </a:pPr>
            <a:r>
              <a:rPr lang="en-US" sz="2400" b="1" dirty="0">
                <a:solidFill>
                  <a:schemeClr val="accent1">
                    <a:lumMod val="75000"/>
                  </a:schemeClr>
                </a:solidFill>
              </a:rPr>
              <a:t>Department of Transportation Order 5610.2(a)</a:t>
            </a:r>
          </a:p>
          <a:p>
            <a:pPr>
              <a:spcBef>
                <a:spcPts val="1000"/>
              </a:spcBef>
              <a:buClr>
                <a:srgbClr val="204D84"/>
              </a:buClr>
              <a:buSzPts val="3200"/>
            </a:pPr>
            <a:r>
              <a:rPr lang="en-US" sz="2400" b="1" dirty="0">
                <a:solidFill>
                  <a:schemeClr val="accent1">
                    <a:lumMod val="75000"/>
                  </a:schemeClr>
                </a:solidFill>
              </a:rPr>
              <a:t>FHWA Order 6640.23A</a:t>
            </a:r>
          </a:p>
          <a:p>
            <a:pPr>
              <a:spcBef>
                <a:spcPts val="1000"/>
              </a:spcBef>
              <a:buClr>
                <a:srgbClr val="204D84"/>
              </a:buClr>
              <a:buSzPts val="3200"/>
            </a:pPr>
            <a:r>
              <a:rPr lang="en-US" sz="2400" b="1" dirty="0">
                <a:solidFill>
                  <a:schemeClr val="accent1">
                    <a:lumMod val="75000"/>
                  </a:schemeClr>
                </a:solidFill>
              </a:rPr>
              <a:t>Council of Environmental Quality(CEQ)</a:t>
            </a:r>
          </a:p>
          <a:p>
            <a:pPr>
              <a:spcBef>
                <a:spcPts val="1000"/>
              </a:spcBef>
              <a:buClr>
                <a:srgbClr val="204D84"/>
              </a:buClr>
              <a:buSzPts val="3200"/>
            </a:pPr>
            <a:r>
              <a:rPr lang="en-US" sz="2400" b="1" dirty="0">
                <a:solidFill>
                  <a:schemeClr val="accent1">
                    <a:lumMod val="75000"/>
                  </a:schemeClr>
                </a:solidFill>
              </a:rPr>
              <a:t>National Environmental Policy Act (NEPA)</a:t>
            </a:r>
          </a:p>
          <a:p>
            <a:pPr marL="0" indent="0">
              <a:spcBef>
                <a:spcPts val="1000"/>
              </a:spcBef>
              <a:buClr>
                <a:schemeClr val="lt1"/>
              </a:buClr>
              <a:buSzPts val="3200"/>
              <a:buFont typeface="Arial" pitchFamily="34" charset="0"/>
              <a:buNone/>
            </a:pPr>
            <a:endParaRPr lang="en-US" sz="2400" b="1" dirty="0">
              <a:solidFill>
                <a:schemeClr val="accent1">
                  <a:lumMod val="75000"/>
                </a:schemeClr>
              </a:solidFill>
            </a:endParaRPr>
          </a:p>
          <a:p>
            <a:pPr marL="0" indent="0">
              <a:spcBef>
                <a:spcPts val="1160"/>
              </a:spcBef>
              <a:buClr>
                <a:schemeClr val="lt1"/>
              </a:buClr>
              <a:buSzPts val="4480"/>
              <a:buFont typeface="Arial" pitchFamily="34" charset="0"/>
              <a:buNone/>
            </a:pPr>
            <a:endParaRPr lang="en-US" dirty="0"/>
          </a:p>
          <a:p>
            <a:pPr marL="0" indent="0">
              <a:spcBef>
                <a:spcPts val="1160"/>
              </a:spcBef>
              <a:buClr>
                <a:schemeClr val="lt1"/>
              </a:buClr>
              <a:buSzPts val="4480"/>
              <a:buFont typeface="Arial" pitchFamily="34" charset="0"/>
              <a:buNone/>
            </a:pPr>
            <a:endParaRPr lang="en-US" dirty="0"/>
          </a:p>
          <a:p>
            <a:pPr marL="0" indent="0">
              <a:spcBef>
                <a:spcPts val="1160"/>
              </a:spcBef>
              <a:buClr>
                <a:schemeClr val="lt1"/>
              </a:buClr>
              <a:buSzPts val="4480"/>
              <a:buFont typeface="Arial" pitchFamily="34" charset="0"/>
              <a:buNone/>
            </a:pPr>
            <a:endParaRPr lang="en-US" dirty="0"/>
          </a:p>
          <a:p>
            <a:pPr marL="0" indent="0">
              <a:spcBef>
                <a:spcPts val="1160"/>
              </a:spcBef>
              <a:buClr>
                <a:schemeClr val="lt1"/>
              </a:buClr>
              <a:buSzPts val="4480"/>
              <a:buFont typeface="Arial" pitchFamily="34" charset="0"/>
              <a:buNone/>
            </a:pPr>
            <a:endParaRPr lang="en-US" dirty="0"/>
          </a:p>
        </p:txBody>
      </p:sp>
    </p:spTree>
    <p:extLst>
      <p:ext uri="{BB962C8B-B14F-4D97-AF65-F5344CB8AC3E}">
        <p14:creationId xmlns:p14="http://schemas.microsoft.com/office/powerpoint/2010/main" val="1485917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accent1">
                    <a:lumMod val="75000"/>
                  </a:schemeClr>
                </a:solidFill>
                <a:latin typeface="Arial Narrow" pitchFamily="34" charset="0"/>
              </a:rPr>
              <a:t>Addressing Environmental Justice continued…</a:t>
            </a:r>
            <a:endParaRPr lang="en-US" dirty="0">
              <a:solidFill>
                <a:schemeClr val="accent1">
                  <a:lumMod val="75000"/>
                </a:schemeClr>
              </a:solidFill>
            </a:endParaRPr>
          </a:p>
        </p:txBody>
      </p:sp>
      <p:pic>
        <p:nvPicPr>
          <p:cNvPr id="4" name="Content Placeholder 3" descr="AHTD_PowerPoint_SlideTemplate_textpages_footer1.jpg"/>
          <p:cNvPicPr>
            <a:picLocks noGrp="1" noChangeAspect="1"/>
          </p:cNvPicPr>
          <p:nvPr>
            <p:ph idx="1"/>
          </p:nvPr>
        </p:nvPicPr>
        <p:blipFill>
          <a:blip r:embed="rId3" cstate="print"/>
          <a:stretch>
            <a:fillRect/>
          </a:stretch>
        </p:blipFill>
        <p:spPr>
          <a:xfrm>
            <a:off x="0" y="6116836"/>
            <a:ext cx="9144000" cy="741164"/>
          </a:xfrm>
          <a:prstGeom prst="rect">
            <a:avLst/>
          </a:prstGeom>
          <a:noFill/>
          <a:ln>
            <a:noFill/>
          </a:ln>
        </p:spPr>
      </p:pic>
      <p:sp>
        <p:nvSpPr>
          <p:cNvPr id="7" name="Title 1"/>
          <p:cNvSpPr txBox="1">
            <a:spLocks/>
          </p:cNvSpPr>
          <p:nvPr/>
        </p:nvSpPr>
        <p:spPr>
          <a:xfrm>
            <a:off x="1318262" y="6248400"/>
            <a:ext cx="5105400" cy="4572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Narrow" pitchFamily="34" charset="0"/>
                <a:ea typeface="+mj-ea"/>
                <a:cs typeface="+mj-cs"/>
              </a:rPr>
              <a:t>ARKANSAS DEPARTMENT OF TRANSPORTATION</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6248400"/>
            <a:ext cx="1165862" cy="434341"/>
          </a:xfrm>
          <a:prstGeom prst="rect">
            <a:avLst/>
          </a:prstGeom>
        </p:spPr>
      </p:pic>
      <p:sp>
        <p:nvSpPr>
          <p:cNvPr id="6" name="Google Shape;223;p24">
            <a:extLst>
              <a:ext uri="{FF2B5EF4-FFF2-40B4-BE49-F238E27FC236}">
                <a16:creationId xmlns:a16="http://schemas.microsoft.com/office/drawing/2014/main" id="{40002A2B-E4C7-4A80-8306-0846C761B730}"/>
              </a:ext>
            </a:extLst>
          </p:cNvPr>
          <p:cNvSpPr txBox="1">
            <a:spLocks/>
          </p:cNvSpPr>
          <p:nvPr/>
        </p:nvSpPr>
        <p:spPr>
          <a:xfrm>
            <a:off x="762000" y="959716"/>
            <a:ext cx="7543800" cy="5364884"/>
          </a:xfrm>
          <a:prstGeom prst="rect">
            <a:avLst/>
          </a:prstGeom>
          <a:noFill/>
          <a:ln>
            <a:noFill/>
          </a:ln>
        </p:spPr>
        <p:txBody>
          <a:bodyPr spcFirstLastPara="1" vert="horz" wrap="square" lIns="91425" tIns="45700" rIns="91425" bIns="45700" rtlCol="0" anchor="ctr"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rgbClr val="204D84"/>
              </a:buClr>
              <a:buSzPts val="4480"/>
              <a:buNone/>
            </a:pPr>
            <a:r>
              <a:rPr lang="en-US" sz="2400" b="1" dirty="0">
                <a:solidFill>
                  <a:schemeClr val="accent1">
                    <a:lumMod val="75000"/>
                  </a:schemeClr>
                </a:solidFill>
              </a:rPr>
              <a:t>Council of Environmental Quality (CEQ)</a:t>
            </a:r>
          </a:p>
          <a:p>
            <a:pPr>
              <a:spcBef>
                <a:spcPts val="920"/>
              </a:spcBef>
              <a:buClr>
                <a:srgbClr val="204D84"/>
              </a:buClr>
              <a:buSzPts val="2560"/>
            </a:pPr>
            <a:r>
              <a:rPr lang="en-US" sz="2000" b="1" dirty="0">
                <a:solidFill>
                  <a:schemeClr val="accent1">
                    <a:lumMod val="75000"/>
                  </a:schemeClr>
                </a:solidFill>
              </a:rPr>
              <a:t>Consider the composition of the affected area </a:t>
            </a:r>
          </a:p>
          <a:p>
            <a:pPr>
              <a:spcBef>
                <a:spcPts val="920"/>
              </a:spcBef>
              <a:buClr>
                <a:srgbClr val="204D84"/>
              </a:buClr>
              <a:buSzPts val="2560"/>
            </a:pPr>
            <a:r>
              <a:rPr lang="en-US" sz="2000" b="1" dirty="0">
                <a:solidFill>
                  <a:schemeClr val="accent1">
                    <a:lumMod val="75000"/>
                  </a:schemeClr>
                </a:solidFill>
              </a:rPr>
              <a:t>Consider the potential for multiple or cumulative exposure </a:t>
            </a:r>
          </a:p>
          <a:p>
            <a:pPr>
              <a:spcBef>
                <a:spcPts val="920"/>
              </a:spcBef>
              <a:buClr>
                <a:srgbClr val="204D84"/>
              </a:buClr>
              <a:buSzPts val="2560"/>
            </a:pPr>
            <a:r>
              <a:rPr lang="en-US" sz="2000" b="1" dirty="0">
                <a:solidFill>
                  <a:schemeClr val="accent1">
                    <a:lumMod val="75000"/>
                  </a:schemeClr>
                </a:solidFill>
              </a:rPr>
              <a:t>Recognize the interrelated cultural, social, occupational, historical, or economic factors </a:t>
            </a:r>
          </a:p>
          <a:p>
            <a:pPr>
              <a:spcBef>
                <a:spcPts val="920"/>
              </a:spcBef>
              <a:buClr>
                <a:srgbClr val="204D84"/>
              </a:buClr>
              <a:buSzPts val="2560"/>
            </a:pPr>
            <a:r>
              <a:rPr lang="en-US" sz="2000" b="1" dirty="0">
                <a:solidFill>
                  <a:schemeClr val="accent1">
                    <a:lumMod val="75000"/>
                  </a:schemeClr>
                </a:solidFill>
              </a:rPr>
              <a:t>the effect of any disruption on the community structure; and the nature and degree of impact on the physical and social structure of the community. </a:t>
            </a:r>
          </a:p>
          <a:p>
            <a:pPr>
              <a:spcBef>
                <a:spcPts val="920"/>
              </a:spcBef>
              <a:buClr>
                <a:srgbClr val="204D84"/>
              </a:buClr>
              <a:buSzPts val="2560"/>
            </a:pPr>
            <a:r>
              <a:rPr lang="en-US" sz="2000" b="1" dirty="0">
                <a:solidFill>
                  <a:schemeClr val="accent1">
                    <a:lumMod val="75000"/>
                  </a:schemeClr>
                </a:solidFill>
              </a:rPr>
              <a:t>Develop effective public participation strategies</a:t>
            </a:r>
          </a:p>
          <a:p>
            <a:pPr>
              <a:spcBef>
                <a:spcPts val="920"/>
              </a:spcBef>
              <a:buClr>
                <a:srgbClr val="204D84"/>
              </a:buClr>
              <a:buSzPts val="2560"/>
            </a:pPr>
            <a:r>
              <a:rPr lang="en-US" sz="2000" b="1" dirty="0">
                <a:solidFill>
                  <a:schemeClr val="accent1">
                    <a:lumMod val="75000"/>
                  </a:schemeClr>
                </a:solidFill>
              </a:rPr>
              <a:t>Assure meaningful community representation</a:t>
            </a:r>
          </a:p>
        </p:txBody>
      </p:sp>
    </p:spTree>
    <p:extLst>
      <p:ext uri="{BB962C8B-B14F-4D97-AF65-F5344CB8AC3E}">
        <p14:creationId xmlns:p14="http://schemas.microsoft.com/office/powerpoint/2010/main" val="3506645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1">
                    <a:lumMod val="75000"/>
                  </a:schemeClr>
                </a:solidFill>
                <a:latin typeface="Arial Narrow" pitchFamily="34" charset="0"/>
              </a:rPr>
              <a:t>National Environmental Policy Act</a:t>
            </a:r>
            <a:endParaRPr lang="en-US" dirty="0">
              <a:solidFill>
                <a:schemeClr val="accent1">
                  <a:lumMod val="75000"/>
                </a:schemeClr>
              </a:solidFill>
            </a:endParaRPr>
          </a:p>
        </p:txBody>
      </p:sp>
      <p:pic>
        <p:nvPicPr>
          <p:cNvPr id="4" name="Content Placeholder 3" descr="AHTD_PowerPoint_SlideTemplate_textpages_footer1.jpg"/>
          <p:cNvPicPr>
            <a:picLocks noGrp="1" noChangeAspect="1"/>
          </p:cNvPicPr>
          <p:nvPr>
            <p:ph idx="1"/>
          </p:nvPr>
        </p:nvPicPr>
        <p:blipFill>
          <a:blip r:embed="rId3" cstate="print"/>
          <a:stretch>
            <a:fillRect/>
          </a:stretch>
        </p:blipFill>
        <p:spPr>
          <a:xfrm>
            <a:off x="0" y="6116836"/>
            <a:ext cx="9144000" cy="741164"/>
          </a:xfrm>
          <a:prstGeom prst="rect">
            <a:avLst/>
          </a:prstGeom>
          <a:noFill/>
          <a:ln>
            <a:noFill/>
          </a:ln>
        </p:spPr>
      </p:pic>
      <p:sp>
        <p:nvSpPr>
          <p:cNvPr id="7" name="Title 1"/>
          <p:cNvSpPr txBox="1">
            <a:spLocks/>
          </p:cNvSpPr>
          <p:nvPr/>
        </p:nvSpPr>
        <p:spPr>
          <a:xfrm>
            <a:off x="1318262" y="6248400"/>
            <a:ext cx="5105400" cy="4572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Narrow" pitchFamily="34" charset="0"/>
                <a:ea typeface="+mj-ea"/>
                <a:cs typeface="+mj-cs"/>
              </a:rPr>
              <a:t>ARKANSAS DEPARTMENT OF TRANSPORTATION</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6248400"/>
            <a:ext cx="1165862" cy="434341"/>
          </a:xfrm>
          <a:prstGeom prst="rect">
            <a:avLst/>
          </a:prstGeom>
        </p:spPr>
      </p:pic>
      <p:pic>
        <p:nvPicPr>
          <p:cNvPr id="5" name="Picture 4">
            <a:extLst>
              <a:ext uri="{FF2B5EF4-FFF2-40B4-BE49-F238E27FC236}">
                <a16:creationId xmlns:a16="http://schemas.microsoft.com/office/drawing/2014/main" id="{8788029D-8D1A-4FE8-8330-280FA4861A8D}"/>
              </a:ext>
            </a:extLst>
          </p:cNvPr>
          <p:cNvPicPr>
            <a:picLocks noChangeAspect="1"/>
          </p:cNvPicPr>
          <p:nvPr/>
        </p:nvPicPr>
        <p:blipFill>
          <a:blip r:embed="rId5"/>
          <a:stretch>
            <a:fillRect/>
          </a:stretch>
        </p:blipFill>
        <p:spPr>
          <a:xfrm>
            <a:off x="2286000" y="1398529"/>
            <a:ext cx="4300538" cy="4565907"/>
          </a:xfrm>
          <a:prstGeom prst="rect">
            <a:avLst/>
          </a:prstGeom>
        </p:spPr>
      </p:pic>
    </p:spTree>
    <p:extLst>
      <p:ext uri="{BB962C8B-B14F-4D97-AF65-F5344CB8AC3E}">
        <p14:creationId xmlns:p14="http://schemas.microsoft.com/office/powerpoint/2010/main" val="3445164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27359"/>
            <a:ext cx="8229600" cy="1143000"/>
          </a:xfrm>
        </p:spPr>
        <p:txBody>
          <a:bodyPr>
            <a:normAutofit/>
          </a:bodyPr>
          <a:lstStyle/>
          <a:p>
            <a:r>
              <a:rPr lang="en-US" b="1" dirty="0">
                <a:solidFill>
                  <a:schemeClr val="accent1">
                    <a:lumMod val="75000"/>
                  </a:schemeClr>
                </a:solidFill>
                <a:latin typeface="Arial Narrow" pitchFamily="34" charset="0"/>
              </a:rPr>
              <a:t>EJ and Title VI</a:t>
            </a:r>
            <a:endParaRPr lang="en-US" dirty="0">
              <a:solidFill>
                <a:schemeClr val="accent1">
                  <a:lumMod val="75000"/>
                </a:schemeClr>
              </a:solidFill>
            </a:endParaRPr>
          </a:p>
        </p:txBody>
      </p:sp>
      <p:pic>
        <p:nvPicPr>
          <p:cNvPr id="4" name="Content Placeholder 3" descr="AHTD_PowerPoint_SlideTemplate_textpages_footer1.jpg"/>
          <p:cNvPicPr>
            <a:picLocks noGrp="1" noChangeAspect="1"/>
          </p:cNvPicPr>
          <p:nvPr>
            <p:ph idx="1"/>
          </p:nvPr>
        </p:nvPicPr>
        <p:blipFill>
          <a:blip r:embed="rId3" cstate="print"/>
          <a:stretch>
            <a:fillRect/>
          </a:stretch>
        </p:blipFill>
        <p:spPr>
          <a:xfrm>
            <a:off x="0" y="0"/>
            <a:ext cx="9144000" cy="651867"/>
          </a:xfrm>
          <a:prstGeom prst="rect">
            <a:avLst/>
          </a:prstGeom>
          <a:noFill/>
          <a:ln>
            <a:noFill/>
          </a:ln>
        </p:spPr>
      </p:pic>
      <p:sp>
        <p:nvSpPr>
          <p:cNvPr id="7" name="Title 1"/>
          <p:cNvSpPr txBox="1">
            <a:spLocks/>
          </p:cNvSpPr>
          <p:nvPr/>
        </p:nvSpPr>
        <p:spPr>
          <a:xfrm>
            <a:off x="1318262" y="131564"/>
            <a:ext cx="5105400" cy="4572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Narrow" pitchFamily="34" charset="0"/>
                <a:ea typeface="+mj-ea"/>
                <a:cs typeface="+mj-cs"/>
              </a:rPr>
              <a:t>ARKANSAS DEPARTMENT</a:t>
            </a:r>
            <a:r>
              <a:rPr kumimoji="0" lang="en-US" sz="1200" b="1" i="0" u="none" strike="noStrike" kern="1200" cap="none" spc="0" normalizeH="0" noProof="0" dirty="0">
                <a:ln>
                  <a:noFill/>
                </a:ln>
                <a:solidFill>
                  <a:schemeClr val="bg1"/>
                </a:solidFill>
                <a:effectLst/>
                <a:uLnTx/>
                <a:uFillTx/>
                <a:latin typeface="Arial Narrow" pitchFamily="34" charset="0"/>
                <a:ea typeface="+mj-ea"/>
                <a:cs typeface="+mj-cs"/>
              </a:rPr>
              <a:t> OF TRANSPORTATION</a:t>
            </a:r>
            <a:endParaRPr kumimoji="0" lang="en-US" sz="1200" b="1" i="0" u="none" strike="noStrike" kern="1200" cap="none" spc="0" normalizeH="0" baseline="0" noProof="0" dirty="0">
              <a:ln>
                <a:noFill/>
              </a:ln>
              <a:solidFill>
                <a:schemeClr val="bg1"/>
              </a:solidFill>
              <a:effectLst/>
              <a:uLnTx/>
              <a:uFillTx/>
              <a:latin typeface="Arial Narrow" pitchFamily="34" charset="0"/>
              <a:ea typeface="+mj-ea"/>
              <a:cs typeface="+mj-cs"/>
            </a:endParaRPr>
          </a:p>
        </p:txBody>
      </p:sp>
      <p:cxnSp>
        <p:nvCxnSpPr>
          <p:cNvPr id="9" name="Straight Connector 8"/>
          <p:cNvCxnSpPr/>
          <p:nvPr/>
        </p:nvCxnSpPr>
        <p:spPr>
          <a:xfrm>
            <a:off x="0" y="685800"/>
            <a:ext cx="9144000"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08762"/>
            <a:ext cx="1165862" cy="434341"/>
          </a:xfrm>
          <a:prstGeom prst="rect">
            <a:avLst/>
          </a:prstGeom>
        </p:spPr>
      </p:pic>
      <p:pic>
        <p:nvPicPr>
          <p:cNvPr id="8" name="Google Shape;268;p29">
            <a:extLst>
              <a:ext uri="{FF2B5EF4-FFF2-40B4-BE49-F238E27FC236}">
                <a16:creationId xmlns:a16="http://schemas.microsoft.com/office/drawing/2014/main" id="{A331CE21-0AE2-4A02-BC0A-7057B3024858}"/>
              </a:ext>
            </a:extLst>
          </p:cNvPr>
          <p:cNvPicPr preferRelativeResize="0">
            <a:picLocks/>
          </p:cNvPicPr>
          <p:nvPr/>
        </p:nvPicPr>
        <p:blipFill rotWithShape="1">
          <a:blip r:embed="rId5">
            <a:alphaModFix/>
          </a:blip>
          <a:srcRect l="27266" t="21540" r="10838" b="20518"/>
          <a:stretch/>
        </p:blipFill>
        <p:spPr>
          <a:xfrm>
            <a:off x="1828800" y="2170359"/>
            <a:ext cx="5486400" cy="4227687"/>
          </a:xfrm>
          <a:prstGeom prst="rect">
            <a:avLst/>
          </a:prstGeom>
          <a:noFill/>
          <a:ln>
            <a:noFill/>
          </a:ln>
        </p:spPr>
      </p:pic>
    </p:spTree>
    <p:extLst>
      <p:ext uri="{BB962C8B-B14F-4D97-AF65-F5344CB8AC3E}">
        <p14:creationId xmlns:p14="http://schemas.microsoft.com/office/powerpoint/2010/main" val="2732951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3279"/>
            <a:ext cx="8229600" cy="1143000"/>
          </a:xfrm>
        </p:spPr>
        <p:txBody>
          <a:bodyPr>
            <a:normAutofit/>
          </a:bodyPr>
          <a:lstStyle/>
          <a:p>
            <a:r>
              <a:rPr lang="en-US" b="1" dirty="0">
                <a:solidFill>
                  <a:schemeClr val="accent1">
                    <a:lumMod val="75000"/>
                  </a:schemeClr>
                </a:solidFill>
              </a:rPr>
              <a:t>Environmental Justice</a:t>
            </a:r>
          </a:p>
        </p:txBody>
      </p:sp>
      <p:pic>
        <p:nvPicPr>
          <p:cNvPr id="4" name="Content Placeholder 3" descr="AHTD_PowerPoint_SlideTemplate_textpages_footer1.jpg"/>
          <p:cNvPicPr>
            <a:picLocks noGrp="1" noChangeAspect="1"/>
          </p:cNvPicPr>
          <p:nvPr>
            <p:ph idx="1"/>
          </p:nvPr>
        </p:nvPicPr>
        <p:blipFill>
          <a:blip r:embed="rId3" cstate="print"/>
          <a:stretch>
            <a:fillRect/>
          </a:stretch>
        </p:blipFill>
        <p:spPr>
          <a:xfrm>
            <a:off x="0" y="0"/>
            <a:ext cx="9144000" cy="651867"/>
          </a:xfrm>
          <a:prstGeom prst="rect">
            <a:avLst/>
          </a:prstGeom>
          <a:noFill/>
          <a:ln>
            <a:noFill/>
          </a:ln>
        </p:spPr>
      </p:pic>
      <p:sp>
        <p:nvSpPr>
          <p:cNvPr id="7" name="Title 1"/>
          <p:cNvSpPr txBox="1">
            <a:spLocks/>
          </p:cNvSpPr>
          <p:nvPr/>
        </p:nvSpPr>
        <p:spPr>
          <a:xfrm>
            <a:off x="1318262" y="131564"/>
            <a:ext cx="5105400" cy="4572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Narrow" pitchFamily="34" charset="0"/>
                <a:ea typeface="+mj-ea"/>
                <a:cs typeface="+mj-cs"/>
              </a:rPr>
              <a:t>ARKANSAS DEPARTMENT</a:t>
            </a:r>
            <a:r>
              <a:rPr kumimoji="0" lang="en-US" sz="1200" b="1" i="0" u="none" strike="noStrike" kern="1200" cap="none" spc="0" normalizeH="0" noProof="0" dirty="0">
                <a:ln>
                  <a:noFill/>
                </a:ln>
                <a:solidFill>
                  <a:schemeClr val="bg1"/>
                </a:solidFill>
                <a:effectLst/>
                <a:uLnTx/>
                <a:uFillTx/>
                <a:latin typeface="Arial Narrow" pitchFamily="34" charset="0"/>
                <a:ea typeface="+mj-ea"/>
                <a:cs typeface="+mj-cs"/>
              </a:rPr>
              <a:t> OF TRANSPORTATION</a:t>
            </a:r>
            <a:endParaRPr kumimoji="0" lang="en-US" sz="1200" b="1" i="0" u="none" strike="noStrike" kern="1200" cap="none" spc="0" normalizeH="0" baseline="0" noProof="0" dirty="0">
              <a:ln>
                <a:noFill/>
              </a:ln>
              <a:solidFill>
                <a:schemeClr val="bg1"/>
              </a:solidFill>
              <a:effectLst/>
              <a:uLnTx/>
              <a:uFillTx/>
              <a:latin typeface="Arial Narrow" pitchFamily="34" charset="0"/>
              <a:ea typeface="+mj-ea"/>
              <a:cs typeface="+mj-cs"/>
            </a:endParaRPr>
          </a:p>
        </p:txBody>
      </p:sp>
      <p:cxnSp>
        <p:nvCxnSpPr>
          <p:cNvPr id="9" name="Straight Connector 8"/>
          <p:cNvCxnSpPr/>
          <p:nvPr/>
        </p:nvCxnSpPr>
        <p:spPr>
          <a:xfrm>
            <a:off x="0" y="685800"/>
            <a:ext cx="9144000"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08762"/>
            <a:ext cx="1165862" cy="434341"/>
          </a:xfrm>
          <a:prstGeom prst="rect">
            <a:avLst/>
          </a:prstGeom>
        </p:spPr>
      </p:pic>
      <p:sp>
        <p:nvSpPr>
          <p:cNvPr id="8" name="Google Shape;276;p30">
            <a:extLst>
              <a:ext uri="{FF2B5EF4-FFF2-40B4-BE49-F238E27FC236}">
                <a16:creationId xmlns:a16="http://schemas.microsoft.com/office/drawing/2014/main" id="{6717E9B4-16BE-4687-91AE-A5B0FF15DE43}"/>
              </a:ext>
            </a:extLst>
          </p:cNvPr>
          <p:cNvSpPr txBox="1">
            <a:spLocks/>
          </p:cNvSpPr>
          <p:nvPr/>
        </p:nvSpPr>
        <p:spPr>
          <a:xfrm>
            <a:off x="304800" y="4724400"/>
            <a:ext cx="3352800" cy="1806190"/>
          </a:xfrm>
          <a:prstGeom prst="rect">
            <a:avLst/>
          </a:prstGeom>
          <a:noFill/>
          <a:ln>
            <a:noFill/>
          </a:ln>
        </p:spPr>
        <p:txBody>
          <a:bodyPr spcFirstLastPara="1" vert="horz" wrap="square" lIns="91425" tIns="45700" rIns="91425" bIns="45700" rtlCol="0" anchor="ctr"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160"/>
              </a:spcBef>
              <a:buClr>
                <a:schemeClr val="lt1"/>
              </a:buClr>
              <a:buSzPts val="4480"/>
              <a:buFont typeface="Arial" pitchFamily="34" charset="0"/>
              <a:buNone/>
            </a:pPr>
            <a:endParaRPr lang="en-US" sz="2200" dirty="0">
              <a:solidFill>
                <a:schemeClr val="accent1">
                  <a:lumMod val="75000"/>
                </a:schemeClr>
              </a:solidFill>
            </a:endParaRPr>
          </a:p>
          <a:p>
            <a:pPr marL="0" indent="0">
              <a:spcBef>
                <a:spcPts val="1160"/>
              </a:spcBef>
              <a:buClr>
                <a:schemeClr val="lt1"/>
              </a:buClr>
              <a:buSzPts val="4480"/>
              <a:buFont typeface="Arial" pitchFamily="34" charset="0"/>
              <a:buNone/>
            </a:pPr>
            <a:r>
              <a:rPr lang="en-US" sz="2000" b="1" dirty="0">
                <a:solidFill>
                  <a:schemeClr val="accent1">
                    <a:lumMod val="75000"/>
                  </a:schemeClr>
                </a:solidFill>
              </a:rPr>
              <a:t>EJ mandates a process for inclusive decision making, while Title VI prohibits discrimination.</a:t>
            </a:r>
          </a:p>
          <a:p>
            <a:pPr marL="0" indent="0">
              <a:spcBef>
                <a:spcPts val="1160"/>
              </a:spcBef>
              <a:buClr>
                <a:schemeClr val="lt1"/>
              </a:buClr>
              <a:buSzPts val="4480"/>
              <a:buFont typeface="Arial" pitchFamily="34" charset="0"/>
              <a:buNone/>
            </a:pPr>
            <a:endParaRPr lang="en-US" dirty="0"/>
          </a:p>
        </p:txBody>
      </p:sp>
      <p:pic>
        <p:nvPicPr>
          <p:cNvPr id="10" name="Google Shape;252;p33"/>
          <p:cNvPicPr preferRelativeResize="0"/>
          <p:nvPr/>
        </p:nvPicPr>
        <p:blipFill rotWithShape="1">
          <a:blip r:embed="rId5">
            <a:alphaModFix/>
          </a:blip>
          <a:srcRect/>
          <a:stretch/>
        </p:blipFill>
        <p:spPr>
          <a:xfrm>
            <a:off x="483669" y="2326333"/>
            <a:ext cx="4389120" cy="2133600"/>
          </a:xfrm>
          <a:prstGeom prst="rect">
            <a:avLst/>
          </a:prstGeom>
          <a:noFill/>
          <a:ln>
            <a:noFill/>
          </a:ln>
        </p:spPr>
      </p:pic>
      <p:pic>
        <p:nvPicPr>
          <p:cNvPr id="11" name="Google Shape;253;p33"/>
          <p:cNvPicPr preferRelativeResize="0"/>
          <p:nvPr/>
        </p:nvPicPr>
        <p:blipFill rotWithShape="1">
          <a:blip r:embed="rId6">
            <a:alphaModFix/>
          </a:blip>
          <a:srcRect/>
          <a:stretch/>
        </p:blipFill>
        <p:spPr>
          <a:xfrm>
            <a:off x="4114800" y="4157807"/>
            <a:ext cx="4881154" cy="2372783"/>
          </a:xfrm>
          <a:prstGeom prst="rect">
            <a:avLst/>
          </a:prstGeom>
          <a:noFill/>
          <a:ln>
            <a:noFill/>
          </a:ln>
        </p:spPr>
      </p:pic>
      <p:sp>
        <p:nvSpPr>
          <p:cNvPr id="5" name="TextBox 4"/>
          <p:cNvSpPr txBox="1"/>
          <p:nvPr/>
        </p:nvSpPr>
        <p:spPr>
          <a:xfrm>
            <a:off x="5638800" y="2586335"/>
            <a:ext cx="2743200" cy="1323439"/>
          </a:xfrm>
          <a:prstGeom prst="rect">
            <a:avLst/>
          </a:prstGeom>
          <a:noFill/>
        </p:spPr>
        <p:txBody>
          <a:bodyPr wrap="square" rtlCol="0">
            <a:spAutoFit/>
          </a:bodyPr>
          <a:lstStyle/>
          <a:p>
            <a:pPr>
              <a:buClr>
                <a:schemeClr val="lt1"/>
              </a:buClr>
              <a:buSzPts val="4480"/>
            </a:pPr>
            <a:r>
              <a:rPr lang="en-US" sz="2000" b="1" dirty="0">
                <a:solidFill>
                  <a:schemeClr val="accent1">
                    <a:lumMod val="75000"/>
                  </a:schemeClr>
                </a:solidFill>
              </a:rPr>
              <a:t>Environmental Justice includes Minority and Low Income Populations</a:t>
            </a:r>
          </a:p>
        </p:txBody>
      </p:sp>
    </p:spTree>
    <p:extLst>
      <p:ext uri="{BB962C8B-B14F-4D97-AF65-F5344CB8AC3E}">
        <p14:creationId xmlns:p14="http://schemas.microsoft.com/office/powerpoint/2010/main" val="2846852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606" y="783431"/>
            <a:ext cx="8229600" cy="1143000"/>
          </a:xfrm>
        </p:spPr>
        <p:txBody>
          <a:bodyPr>
            <a:normAutofit/>
          </a:bodyPr>
          <a:lstStyle/>
          <a:p>
            <a:r>
              <a:rPr lang="en-US" b="1" dirty="0">
                <a:solidFill>
                  <a:schemeClr val="accent1">
                    <a:lumMod val="75000"/>
                  </a:schemeClr>
                </a:solidFill>
                <a:latin typeface="Arial Narrow" pitchFamily="34" charset="0"/>
              </a:rPr>
              <a:t>Corpus Christi, TX</a:t>
            </a:r>
            <a:endParaRPr lang="en-US" dirty="0">
              <a:solidFill>
                <a:schemeClr val="accent1">
                  <a:lumMod val="75000"/>
                </a:schemeClr>
              </a:solidFill>
            </a:endParaRPr>
          </a:p>
        </p:txBody>
      </p:sp>
      <p:pic>
        <p:nvPicPr>
          <p:cNvPr id="4" name="Content Placeholder 3" descr="AHTD_PowerPoint_SlideTemplate_textpages_footer1.jpg"/>
          <p:cNvPicPr>
            <a:picLocks noGrp="1" noChangeAspect="1"/>
          </p:cNvPicPr>
          <p:nvPr>
            <p:ph idx="1"/>
          </p:nvPr>
        </p:nvPicPr>
        <p:blipFill>
          <a:blip r:embed="rId3" cstate="print"/>
          <a:stretch>
            <a:fillRect/>
          </a:stretch>
        </p:blipFill>
        <p:spPr>
          <a:xfrm>
            <a:off x="0" y="0"/>
            <a:ext cx="9144000" cy="651867"/>
          </a:xfrm>
          <a:prstGeom prst="rect">
            <a:avLst/>
          </a:prstGeom>
          <a:noFill/>
          <a:ln>
            <a:noFill/>
          </a:ln>
        </p:spPr>
      </p:pic>
      <p:sp>
        <p:nvSpPr>
          <p:cNvPr id="7" name="Title 1"/>
          <p:cNvSpPr txBox="1">
            <a:spLocks/>
          </p:cNvSpPr>
          <p:nvPr/>
        </p:nvSpPr>
        <p:spPr>
          <a:xfrm>
            <a:off x="1318262" y="131564"/>
            <a:ext cx="5105400" cy="4572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Narrow" pitchFamily="34" charset="0"/>
                <a:ea typeface="+mj-ea"/>
                <a:cs typeface="+mj-cs"/>
              </a:rPr>
              <a:t>ARKANSAS DEPARTMENT</a:t>
            </a:r>
            <a:r>
              <a:rPr kumimoji="0" lang="en-US" sz="1200" b="1" i="0" u="none" strike="noStrike" kern="1200" cap="none" spc="0" normalizeH="0" noProof="0" dirty="0">
                <a:ln>
                  <a:noFill/>
                </a:ln>
                <a:solidFill>
                  <a:schemeClr val="bg1"/>
                </a:solidFill>
                <a:effectLst/>
                <a:uLnTx/>
                <a:uFillTx/>
                <a:latin typeface="Arial Narrow" pitchFamily="34" charset="0"/>
                <a:ea typeface="+mj-ea"/>
                <a:cs typeface="+mj-cs"/>
              </a:rPr>
              <a:t> OF TRANSPORTATION</a:t>
            </a:r>
            <a:endParaRPr kumimoji="0" lang="en-US" sz="1200" b="1" i="0" u="none" strike="noStrike" kern="1200" cap="none" spc="0" normalizeH="0" baseline="0" noProof="0" dirty="0">
              <a:ln>
                <a:noFill/>
              </a:ln>
              <a:solidFill>
                <a:schemeClr val="bg1"/>
              </a:solidFill>
              <a:effectLst/>
              <a:uLnTx/>
              <a:uFillTx/>
              <a:latin typeface="Arial Narrow" pitchFamily="34" charset="0"/>
              <a:ea typeface="+mj-ea"/>
              <a:cs typeface="+mj-cs"/>
            </a:endParaRPr>
          </a:p>
        </p:txBody>
      </p:sp>
      <p:cxnSp>
        <p:nvCxnSpPr>
          <p:cNvPr id="9" name="Straight Connector 8"/>
          <p:cNvCxnSpPr/>
          <p:nvPr/>
        </p:nvCxnSpPr>
        <p:spPr>
          <a:xfrm>
            <a:off x="0" y="685800"/>
            <a:ext cx="9144000"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08762"/>
            <a:ext cx="1165862" cy="434341"/>
          </a:xfrm>
          <a:prstGeom prst="rect">
            <a:avLst/>
          </a:prstGeom>
        </p:spPr>
      </p:pic>
      <p:pic>
        <p:nvPicPr>
          <p:cNvPr id="5" name="Picture 4">
            <a:extLst>
              <a:ext uri="{FF2B5EF4-FFF2-40B4-BE49-F238E27FC236}">
                <a16:creationId xmlns:a16="http://schemas.microsoft.com/office/drawing/2014/main" id="{5AD868F2-EFF2-4859-AF8B-E33E6F9243D4}"/>
              </a:ext>
            </a:extLst>
          </p:cNvPr>
          <p:cNvPicPr>
            <a:picLocks noChangeAspect="1"/>
          </p:cNvPicPr>
          <p:nvPr/>
        </p:nvPicPr>
        <p:blipFill>
          <a:blip r:embed="rId5"/>
          <a:stretch>
            <a:fillRect/>
          </a:stretch>
        </p:blipFill>
        <p:spPr>
          <a:xfrm>
            <a:off x="1143000" y="2026815"/>
            <a:ext cx="7153505" cy="4444977"/>
          </a:xfrm>
          <a:prstGeom prst="rect">
            <a:avLst/>
          </a:prstGeom>
        </p:spPr>
      </p:pic>
    </p:spTree>
    <p:extLst>
      <p:ext uri="{BB962C8B-B14F-4D97-AF65-F5344CB8AC3E}">
        <p14:creationId xmlns:p14="http://schemas.microsoft.com/office/powerpoint/2010/main" val="2418179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331" y="990600"/>
            <a:ext cx="8229600" cy="1143000"/>
          </a:xfrm>
        </p:spPr>
        <p:txBody>
          <a:bodyPr>
            <a:normAutofit/>
          </a:bodyPr>
          <a:lstStyle/>
          <a:p>
            <a:r>
              <a:rPr lang="en-US" b="1" dirty="0">
                <a:solidFill>
                  <a:schemeClr val="accent1">
                    <a:lumMod val="75000"/>
                  </a:schemeClr>
                </a:solidFill>
                <a:latin typeface="Arial Narrow" pitchFamily="34" charset="0"/>
              </a:rPr>
              <a:t>Corpus Christi, TX continued…</a:t>
            </a:r>
            <a:endParaRPr lang="en-US" dirty="0">
              <a:solidFill>
                <a:schemeClr val="accent1">
                  <a:lumMod val="75000"/>
                </a:schemeClr>
              </a:solidFill>
            </a:endParaRPr>
          </a:p>
        </p:txBody>
      </p:sp>
      <p:pic>
        <p:nvPicPr>
          <p:cNvPr id="4" name="Content Placeholder 3" descr="AHTD_PowerPoint_SlideTemplate_textpages_footer1.jpg"/>
          <p:cNvPicPr>
            <a:picLocks noGrp="1" noChangeAspect="1"/>
          </p:cNvPicPr>
          <p:nvPr>
            <p:ph idx="1"/>
          </p:nvPr>
        </p:nvPicPr>
        <p:blipFill>
          <a:blip r:embed="rId3" cstate="print"/>
          <a:stretch>
            <a:fillRect/>
          </a:stretch>
        </p:blipFill>
        <p:spPr>
          <a:xfrm>
            <a:off x="0" y="0"/>
            <a:ext cx="9144000" cy="651867"/>
          </a:xfrm>
          <a:prstGeom prst="rect">
            <a:avLst/>
          </a:prstGeom>
          <a:noFill/>
          <a:ln>
            <a:noFill/>
          </a:ln>
        </p:spPr>
      </p:pic>
      <p:sp>
        <p:nvSpPr>
          <p:cNvPr id="7" name="Title 1"/>
          <p:cNvSpPr txBox="1">
            <a:spLocks/>
          </p:cNvSpPr>
          <p:nvPr/>
        </p:nvSpPr>
        <p:spPr>
          <a:xfrm>
            <a:off x="1318262" y="131564"/>
            <a:ext cx="5105400" cy="4572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Narrow" pitchFamily="34" charset="0"/>
                <a:ea typeface="+mj-ea"/>
                <a:cs typeface="+mj-cs"/>
              </a:rPr>
              <a:t>ARKANSAS DEPARTMENT</a:t>
            </a:r>
            <a:r>
              <a:rPr kumimoji="0" lang="en-US" sz="1200" b="1" i="0" u="none" strike="noStrike" kern="1200" cap="none" spc="0" normalizeH="0" noProof="0" dirty="0">
                <a:ln>
                  <a:noFill/>
                </a:ln>
                <a:solidFill>
                  <a:schemeClr val="bg1"/>
                </a:solidFill>
                <a:effectLst/>
                <a:uLnTx/>
                <a:uFillTx/>
                <a:latin typeface="Arial Narrow" pitchFamily="34" charset="0"/>
                <a:ea typeface="+mj-ea"/>
                <a:cs typeface="+mj-cs"/>
              </a:rPr>
              <a:t> OF TRANSPORTATION</a:t>
            </a:r>
            <a:endParaRPr kumimoji="0" lang="en-US" sz="1200" b="1" i="0" u="none" strike="noStrike" kern="1200" cap="none" spc="0" normalizeH="0" baseline="0" noProof="0" dirty="0">
              <a:ln>
                <a:noFill/>
              </a:ln>
              <a:solidFill>
                <a:schemeClr val="bg1"/>
              </a:solidFill>
              <a:effectLst/>
              <a:uLnTx/>
              <a:uFillTx/>
              <a:latin typeface="Arial Narrow" pitchFamily="34" charset="0"/>
              <a:ea typeface="+mj-ea"/>
              <a:cs typeface="+mj-cs"/>
            </a:endParaRPr>
          </a:p>
        </p:txBody>
      </p:sp>
      <p:cxnSp>
        <p:nvCxnSpPr>
          <p:cNvPr id="9" name="Straight Connector 8"/>
          <p:cNvCxnSpPr/>
          <p:nvPr/>
        </p:nvCxnSpPr>
        <p:spPr>
          <a:xfrm>
            <a:off x="0" y="685800"/>
            <a:ext cx="9144000"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08762"/>
            <a:ext cx="1165862" cy="434341"/>
          </a:xfrm>
          <a:prstGeom prst="rect">
            <a:avLst/>
          </a:prstGeom>
        </p:spPr>
      </p:pic>
      <p:pic>
        <p:nvPicPr>
          <p:cNvPr id="8" name="Google Shape;300;p33">
            <a:extLst>
              <a:ext uri="{FF2B5EF4-FFF2-40B4-BE49-F238E27FC236}">
                <a16:creationId xmlns:a16="http://schemas.microsoft.com/office/drawing/2014/main" id="{44F98C4E-1D29-4602-A1EE-4FF5EDDF557A}"/>
              </a:ext>
            </a:extLst>
          </p:cNvPr>
          <p:cNvPicPr preferRelativeResize="0">
            <a:picLocks/>
          </p:cNvPicPr>
          <p:nvPr/>
        </p:nvPicPr>
        <p:blipFill rotWithShape="1">
          <a:blip r:embed="rId5">
            <a:alphaModFix/>
          </a:blip>
          <a:srcRect t="1" r="50961" b="3151"/>
          <a:stretch/>
        </p:blipFill>
        <p:spPr>
          <a:xfrm>
            <a:off x="1600201" y="2286000"/>
            <a:ext cx="6019800" cy="4267200"/>
          </a:xfrm>
          <a:prstGeom prst="rect">
            <a:avLst/>
          </a:prstGeom>
          <a:noFill/>
          <a:ln>
            <a:noFill/>
          </a:ln>
        </p:spPr>
      </p:pic>
    </p:spTree>
    <p:extLst>
      <p:ext uri="{BB962C8B-B14F-4D97-AF65-F5344CB8AC3E}">
        <p14:creationId xmlns:p14="http://schemas.microsoft.com/office/powerpoint/2010/main" val="531067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normAutofit/>
          </a:bodyPr>
          <a:lstStyle/>
          <a:p>
            <a:r>
              <a:rPr lang="en-US" b="1" dirty="0">
                <a:solidFill>
                  <a:schemeClr val="accent1">
                    <a:lumMod val="75000"/>
                  </a:schemeClr>
                </a:solidFill>
                <a:latin typeface="Arial Narrow" pitchFamily="34" charset="0"/>
              </a:rPr>
              <a:t>Newtown Pike Extension (KY)</a:t>
            </a:r>
            <a:endParaRPr lang="en-US" dirty="0">
              <a:solidFill>
                <a:schemeClr val="accent1">
                  <a:lumMod val="75000"/>
                </a:schemeClr>
              </a:solidFill>
            </a:endParaRPr>
          </a:p>
        </p:txBody>
      </p:sp>
      <p:pic>
        <p:nvPicPr>
          <p:cNvPr id="4" name="Content Placeholder 3" descr="AHTD_PowerPoint_SlideTemplate_textpages_footer1.jpg"/>
          <p:cNvPicPr>
            <a:picLocks noGrp="1" noChangeAspect="1"/>
          </p:cNvPicPr>
          <p:nvPr>
            <p:ph idx="1"/>
          </p:nvPr>
        </p:nvPicPr>
        <p:blipFill>
          <a:blip r:embed="rId3" cstate="print"/>
          <a:stretch>
            <a:fillRect/>
          </a:stretch>
        </p:blipFill>
        <p:spPr>
          <a:xfrm>
            <a:off x="0" y="0"/>
            <a:ext cx="9144000" cy="651867"/>
          </a:xfrm>
          <a:prstGeom prst="rect">
            <a:avLst/>
          </a:prstGeom>
          <a:noFill/>
          <a:ln>
            <a:noFill/>
          </a:ln>
        </p:spPr>
      </p:pic>
      <p:sp>
        <p:nvSpPr>
          <p:cNvPr id="7" name="Title 1"/>
          <p:cNvSpPr txBox="1">
            <a:spLocks/>
          </p:cNvSpPr>
          <p:nvPr/>
        </p:nvSpPr>
        <p:spPr>
          <a:xfrm>
            <a:off x="1318262" y="131564"/>
            <a:ext cx="5105400" cy="4572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Narrow" pitchFamily="34" charset="0"/>
                <a:ea typeface="+mj-ea"/>
                <a:cs typeface="+mj-cs"/>
              </a:rPr>
              <a:t>ARKANSAS DEPARTMENT</a:t>
            </a:r>
            <a:r>
              <a:rPr kumimoji="0" lang="en-US" sz="1200" b="1" i="0" u="none" strike="noStrike" kern="1200" cap="none" spc="0" normalizeH="0" noProof="0" dirty="0">
                <a:ln>
                  <a:noFill/>
                </a:ln>
                <a:solidFill>
                  <a:schemeClr val="bg1"/>
                </a:solidFill>
                <a:effectLst/>
                <a:uLnTx/>
                <a:uFillTx/>
                <a:latin typeface="Arial Narrow" pitchFamily="34" charset="0"/>
                <a:ea typeface="+mj-ea"/>
                <a:cs typeface="+mj-cs"/>
              </a:rPr>
              <a:t> OF TRANSPORTATION</a:t>
            </a:r>
            <a:endParaRPr kumimoji="0" lang="en-US" sz="1200" b="1" i="0" u="none" strike="noStrike" kern="1200" cap="none" spc="0" normalizeH="0" baseline="0" noProof="0" dirty="0">
              <a:ln>
                <a:noFill/>
              </a:ln>
              <a:solidFill>
                <a:schemeClr val="bg1"/>
              </a:solidFill>
              <a:effectLst/>
              <a:uLnTx/>
              <a:uFillTx/>
              <a:latin typeface="Arial Narrow" pitchFamily="34" charset="0"/>
              <a:ea typeface="+mj-ea"/>
              <a:cs typeface="+mj-cs"/>
            </a:endParaRPr>
          </a:p>
        </p:txBody>
      </p:sp>
      <p:cxnSp>
        <p:nvCxnSpPr>
          <p:cNvPr id="9" name="Straight Connector 8"/>
          <p:cNvCxnSpPr/>
          <p:nvPr/>
        </p:nvCxnSpPr>
        <p:spPr>
          <a:xfrm>
            <a:off x="0" y="685800"/>
            <a:ext cx="9144000"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08762"/>
            <a:ext cx="1165862" cy="434341"/>
          </a:xfrm>
          <a:prstGeom prst="rect">
            <a:avLst/>
          </a:prstGeom>
        </p:spPr>
      </p:pic>
      <p:pic>
        <p:nvPicPr>
          <p:cNvPr id="5" name="Picture 4"/>
          <p:cNvPicPr>
            <a:picLocks noChangeAspect="1"/>
          </p:cNvPicPr>
          <p:nvPr/>
        </p:nvPicPr>
        <p:blipFill>
          <a:blip r:embed="rId5"/>
          <a:stretch>
            <a:fillRect/>
          </a:stretch>
        </p:blipFill>
        <p:spPr>
          <a:xfrm>
            <a:off x="4697782" y="2249904"/>
            <a:ext cx="3417518" cy="3998496"/>
          </a:xfrm>
          <a:prstGeom prst="rect">
            <a:avLst/>
          </a:prstGeom>
        </p:spPr>
      </p:pic>
      <p:pic>
        <p:nvPicPr>
          <p:cNvPr id="8" name="Picture 7"/>
          <p:cNvPicPr>
            <a:picLocks noChangeAspect="1"/>
          </p:cNvPicPr>
          <p:nvPr/>
        </p:nvPicPr>
        <p:blipFill rotWithShape="1">
          <a:blip r:embed="rId6"/>
          <a:srcRect t="12233"/>
          <a:stretch/>
        </p:blipFill>
        <p:spPr>
          <a:xfrm>
            <a:off x="838200" y="2285999"/>
            <a:ext cx="2859536" cy="1882313"/>
          </a:xfrm>
          <a:prstGeom prst="rect">
            <a:avLst/>
          </a:prstGeom>
        </p:spPr>
      </p:pic>
      <p:pic>
        <p:nvPicPr>
          <p:cNvPr id="10" name="Picture 9"/>
          <p:cNvPicPr>
            <a:picLocks noChangeAspect="1"/>
          </p:cNvPicPr>
          <p:nvPr/>
        </p:nvPicPr>
        <p:blipFill>
          <a:blip r:embed="rId7"/>
          <a:stretch>
            <a:fillRect/>
          </a:stretch>
        </p:blipFill>
        <p:spPr>
          <a:xfrm>
            <a:off x="441117" y="4419600"/>
            <a:ext cx="3759462" cy="1755289"/>
          </a:xfrm>
          <a:prstGeom prst="rect">
            <a:avLst/>
          </a:prstGeom>
        </p:spPr>
      </p:pic>
    </p:spTree>
    <p:extLst>
      <p:ext uri="{BB962C8B-B14F-4D97-AF65-F5344CB8AC3E}">
        <p14:creationId xmlns:p14="http://schemas.microsoft.com/office/powerpoint/2010/main" val="957398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1">
                    <a:lumMod val="75000"/>
                  </a:schemeClr>
                </a:solidFill>
                <a:latin typeface="Arial Narrow" pitchFamily="34" charset="0"/>
              </a:rPr>
              <a:t>Learning Objectives</a:t>
            </a:r>
            <a:endParaRPr lang="en-US" dirty="0">
              <a:solidFill>
                <a:schemeClr val="accent1">
                  <a:lumMod val="75000"/>
                </a:schemeClr>
              </a:solidFill>
            </a:endParaRPr>
          </a:p>
        </p:txBody>
      </p:sp>
      <p:pic>
        <p:nvPicPr>
          <p:cNvPr id="4" name="Content Placeholder 3" descr="AHTD_PowerPoint_SlideTemplate_textpages_footer1.jpg"/>
          <p:cNvPicPr>
            <a:picLocks noGrp="1" noChangeAspect="1"/>
          </p:cNvPicPr>
          <p:nvPr>
            <p:ph idx="1"/>
          </p:nvPr>
        </p:nvPicPr>
        <p:blipFill>
          <a:blip r:embed="rId2" cstate="print"/>
          <a:stretch>
            <a:fillRect/>
          </a:stretch>
        </p:blipFill>
        <p:spPr>
          <a:xfrm>
            <a:off x="0" y="6116836"/>
            <a:ext cx="9144000" cy="741164"/>
          </a:xfrm>
          <a:prstGeom prst="rect">
            <a:avLst/>
          </a:prstGeom>
          <a:noFill/>
          <a:ln>
            <a:noFill/>
          </a:ln>
        </p:spPr>
      </p:pic>
      <p:sp>
        <p:nvSpPr>
          <p:cNvPr id="7" name="Title 1"/>
          <p:cNvSpPr txBox="1">
            <a:spLocks/>
          </p:cNvSpPr>
          <p:nvPr/>
        </p:nvSpPr>
        <p:spPr>
          <a:xfrm>
            <a:off x="1318262" y="6248400"/>
            <a:ext cx="5105400" cy="4572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Narrow" pitchFamily="34" charset="0"/>
                <a:ea typeface="+mj-ea"/>
                <a:cs typeface="+mj-cs"/>
              </a:rPr>
              <a:t>ARKANSAS DEPARTMENT OF TRANSPORTATION</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6248400"/>
            <a:ext cx="1165862" cy="434341"/>
          </a:xfrm>
          <a:prstGeom prst="rect">
            <a:avLst/>
          </a:prstGeom>
        </p:spPr>
      </p:pic>
      <p:sp>
        <p:nvSpPr>
          <p:cNvPr id="6" name="Content Placeholder 2">
            <a:extLst>
              <a:ext uri="{FF2B5EF4-FFF2-40B4-BE49-F238E27FC236}">
                <a16:creationId xmlns:a16="http://schemas.microsoft.com/office/drawing/2014/main" id="{4E3A52E5-AC67-4070-8FD3-BDA7036F3911}"/>
              </a:ext>
            </a:extLst>
          </p:cNvPr>
          <p:cNvSpPr txBox="1">
            <a:spLocks/>
          </p:cNvSpPr>
          <p:nvPr/>
        </p:nvSpPr>
        <p:spPr>
          <a:xfrm>
            <a:off x="2286000" y="1652188"/>
            <a:ext cx="4843967" cy="355362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b="1" dirty="0">
                <a:solidFill>
                  <a:schemeClr val="accent1">
                    <a:lumMod val="75000"/>
                  </a:schemeClr>
                </a:solidFill>
              </a:rPr>
              <a:t>By the end of this session, participants will be able to: </a:t>
            </a:r>
          </a:p>
          <a:p>
            <a:pPr marL="0" indent="0">
              <a:buFont typeface="Arial" pitchFamily="34" charset="0"/>
              <a:buNone/>
            </a:pPr>
            <a:endParaRPr lang="en-US" sz="2400" b="1" dirty="0">
              <a:solidFill>
                <a:schemeClr val="accent1">
                  <a:lumMod val="75000"/>
                </a:schemeClr>
              </a:solidFill>
            </a:endParaRPr>
          </a:p>
          <a:p>
            <a:r>
              <a:rPr lang="en-US" sz="2400" b="1" dirty="0">
                <a:solidFill>
                  <a:schemeClr val="accent1">
                    <a:lumMod val="75000"/>
                  </a:schemeClr>
                </a:solidFill>
              </a:rPr>
              <a:t>Define Environmental Justice</a:t>
            </a:r>
          </a:p>
          <a:p>
            <a:endParaRPr lang="en-US" sz="2400" b="1" dirty="0">
              <a:solidFill>
                <a:schemeClr val="accent1">
                  <a:lumMod val="75000"/>
                </a:schemeClr>
              </a:solidFill>
            </a:endParaRPr>
          </a:p>
          <a:p>
            <a:r>
              <a:rPr lang="en-US" sz="2400" b="1" dirty="0">
                <a:solidFill>
                  <a:schemeClr val="accent1">
                    <a:lumMod val="75000"/>
                  </a:schemeClr>
                </a:solidFill>
              </a:rPr>
              <a:t>Identify Environmental Justice communities</a:t>
            </a:r>
          </a:p>
          <a:p>
            <a:endParaRPr lang="en-US" sz="2400" b="1" dirty="0">
              <a:solidFill>
                <a:schemeClr val="accent1">
                  <a:lumMod val="75000"/>
                </a:schemeClr>
              </a:solidFill>
            </a:endParaRPr>
          </a:p>
          <a:p>
            <a:pPr algn="ctr"/>
            <a:endParaRPr lang="en-US" sz="2000" b="1" dirty="0">
              <a:solidFill>
                <a:schemeClr val="accent1">
                  <a:lumMod val="75000"/>
                </a:schemeClr>
              </a:solidFill>
            </a:endParaRPr>
          </a:p>
          <a:p>
            <a:pPr algn="ctr"/>
            <a:endParaRPr lang="en-US" sz="2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42670"/>
            <a:ext cx="8229600" cy="1143000"/>
          </a:xfrm>
        </p:spPr>
        <p:txBody>
          <a:bodyPr>
            <a:normAutofit fontScale="90000"/>
          </a:bodyPr>
          <a:lstStyle/>
          <a:p>
            <a:r>
              <a:rPr lang="en-US" b="1" dirty="0">
                <a:solidFill>
                  <a:schemeClr val="accent1">
                    <a:lumMod val="75000"/>
                  </a:schemeClr>
                </a:solidFill>
              </a:rPr>
              <a:t>Davis Park (</a:t>
            </a:r>
            <a:r>
              <a:rPr lang="en-US" b="1" dirty="0" err="1">
                <a:solidFill>
                  <a:schemeClr val="accent1">
                    <a:lumMod val="75000"/>
                  </a:schemeClr>
                </a:solidFill>
              </a:rPr>
              <a:t>Southend</a:t>
            </a:r>
            <a:r>
              <a:rPr lang="en-US" b="1" dirty="0">
                <a:solidFill>
                  <a:schemeClr val="accent1">
                    <a:lumMod val="75000"/>
                  </a:schemeClr>
                </a:solidFill>
              </a:rPr>
              <a:t> Park </a:t>
            </a:r>
            <a:br>
              <a:rPr lang="en-US" b="1" dirty="0">
                <a:solidFill>
                  <a:schemeClr val="accent1">
                    <a:lumMod val="75000"/>
                  </a:schemeClr>
                </a:solidFill>
              </a:rPr>
            </a:br>
            <a:r>
              <a:rPr lang="en-US" b="1" dirty="0">
                <a:solidFill>
                  <a:schemeClr val="accent1">
                    <a:lumMod val="75000"/>
                  </a:schemeClr>
                </a:solidFill>
              </a:rPr>
              <a:t>Urban Village)</a:t>
            </a:r>
          </a:p>
        </p:txBody>
      </p:sp>
      <p:pic>
        <p:nvPicPr>
          <p:cNvPr id="4" name="Content Placeholder 3" descr="AHTD_PowerPoint_SlideTemplate_textpages_footer1.jpg"/>
          <p:cNvPicPr>
            <a:picLocks noGrp="1" noChangeAspect="1"/>
          </p:cNvPicPr>
          <p:nvPr>
            <p:ph idx="1"/>
          </p:nvPr>
        </p:nvPicPr>
        <p:blipFill>
          <a:blip r:embed="rId3" cstate="print"/>
          <a:stretch>
            <a:fillRect/>
          </a:stretch>
        </p:blipFill>
        <p:spPr>
          <a:xfrm>
            <a:off x="0" y="0"/>
            <a:ext cx="9144000" cy="651867"/>
          </a:xfrm>
          <a:prstGeom prst="rect">
            <a:avLst/>
          </a:prstGeom>
          <a:noFill/>
          <a:ln>
            <a:noFill/>
          </a:ln>
        </p:spPr>
      </p:pic>
      <p:sp>
        <p:nvSpPr>
          <p:cNvPr id="7" name="Title 1"/>
          <p:cNvSpPr txBox="1">
            <a:spLocks/>
          </p:cNvSpPr>
          <p:nvPr/>
        </p:nvSpPr>
        <p:spPr>
          <a:xfrm>
            <a:off x="1318262" y="131564"/>
            <a:ext cx="5105400" cy="4572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Narrow" pitchFamily="34" charset="0"/>
                <a:ea typeface="+mj-ea"/>
                <a:cs typeface="+mj-cs"/>
              </a:rPr>
              <a:t>ARKANSAS DEPARTMENT</a:t>
            </a:r>
            <a:r>
              <a:rPr kumimoji="0" lang="en-US" sz="1200" b="1" i="0" u="none" strike="noStrike" kern="1200" cap="none" spc="0" normalizeH="0" noProof="0" dirty="0">
                <a:ln>
                  <a:noFill/>
                </a:ln>
                <a:solidFill>
                  <a:schemeClr val="bg1"/>
                </a:solidFill>
                <a:effectLst/>
                <a:uLnTx/>
                <a:uFillTx/>
                <a:latin typeface="Arial Narrow" pitchFamily="34" charset="0"/>
                <a:ea typeface="+mj-ea"/>
                <a:cs typeface="+mj-cs"/>
              </a:rPr>
              <a:t> OF TRANSPORTATION</a:t>
            </a:r>
            <a:endParaRPr kumimoji="0" lang="en-US" sz="1200" b="1" i="0" u="none" strike="noStrike" kern="1200" cap="none" spc="0" normalizeH="0" baseline="0" noProof="0" dirty="0">
              <a:ln>
                <a:noFill/>
              </a:ln>
              <a:solidFill>
                <a:schemeClr val="bg1"/>
              </a:solidFill>
              <a:effectLst/>
              <a:uLnTx/>
              <a:uFillTx/>
              <a:latin typeface="Arial Narrow" pitchFamily="34" charset="0"/>
              <a:ea typeface="+mj-ea"/>
              <a:cs typeface="+mj-cs"/>
            </a:endParaRPr>
          </a:p>
        </p:txBody>
      </p:sp>
      <p:cxnSp>
        <p:nvCxnSpPr>
          <p:cNvPr id="9" name="Straight Connector 8"/>
          <p:cNvCxnSpPr/>
          <p:nvPr/>
        </p:nvCxnSpPr>
        <p:spPr>
          <a:xfrm>
            <a:off x="0" y="685800"/>
            <a:ext cx="9144000"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08762"/>
            <a:ext cx="1165862" cy="434341"/>
          </a:xfrm>
          <a:prstGeom prst="rect">
            <a:avLst/>
          </a:prstGeom>
        </p:spPr>
      </p:pic>
      <p:pic>
        <p:nvPicPr>
          <p:cNvPr id="5" name="Picture 4">
            <a:extLst>
              <a:ext uri="{FF2B5EF4-FFF2-40B4-BE49-F238E27FC236}">
                <a16:creationId xmlns:a16="http://schemas.microsoft.com/office/drawing/2014/main" id="{E3733F76-05D0-47FA-88FF-3E044545292D}"/>
              </a:ext>
            </a:extLst>
          </p:cNvPr>
          <p:cNvPicPr>
            <a:picLocks noChangeAspect="1"/>
          </p:cNvPicPr>
          <p:nvPr/>
        </p:nvPicPr>
        <p:blipFill>
          <a:blip r:embed="rId5"/>
          <a:stretch>
            <a:fillRect/>
          </a:stretch>
        </p:blipFill>
        <p:spPr>
          <a:xfrm>
            <a:off x="762000" y="1976961"/>
            <a:ext cx="7620000" cy="4576123"/>
          </a:xfrm>
          <a:prstGeom prst="rect">
            <a:avLst/>
          </a:prstGeom>
        </p:spPr>
      </p:pic>
    </p:spTree>
    <p:extLst>
      <p:ext uri="{BB962C8B-B14F-4D97-AF65-F5344CB8AC3E}">
        <p14:creationId xmlns:p14="http://schemas.microsoft.com/office/powerpoint/2010/main" val="1463646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97301"/>
            <a:ext cx="8229600" cy="1143000"/>
          </a:xfrm>
        </p:spPr>
        <p:txBody>
          <a:bodyPr>
            <a:normAutofit fontScale="90000"/>
          </a:bodyPr>
          <a:lstStyle/>
          <a:p>
            <a:r>
              <a:rPr lang="en-US" b="1" dirty="0">
                <a:solidFill>
                  <a:schemeClr val="accent1">
                    <a:lumMod val="75000"/>
                  </a:schemeClr>
                </a:solidFill>
              </a:rPr>
              <a:t>Tools Utilized to Identify EJ Populations</a:t>
            </a:r>
          </a:p>
        </p:txBody>
      </p:sp>
      <p:pic>
        <p:nvPicPr>
          <p:cNvPr id="4" name="Content Placeholder 3" descr="AHTD_PowerPoint_SlideTemplate_textpages_footer1.jpg"/>
          <p:cNvPicPr>
            <a:picLocks noGrp="1" noChangeAspect="1"/>
          </p:cNvPicPr>
          <p:nvPr>
            <p:ph idx="1"/>
          </p:nvPr>
        </p:nvPicPr>
        <p:blipFill>
          <a:blip r:embed="rId3" cstate="print"/>
          <a:stretch>
            <a:fillRect/>
          </a:stretch>
        </p:blipFill>
        <p:spPr>
          <a:xfrm>
            <a:off x="0" y="0"/>
            <a:ext cx="9144000" cy="651867"/>
          </a:xfrm>
          <a:prstGeom prst="rect">
            <a:avLst/>
          </a:prstGeom>
          <a:noFill/>
          <a:ln>
            <a:noFill/>
          </a:ln>
        </p:spPr>
      </p:pic>
      <p:sp>
        <p:nvSpPr>
          <p:cNvPr id="7" name="Title 1"/>
          <p:cNvSpPr txBox="1">
            <a:spLocks/>
          </p:cNvSpPr>
          <p:nvPr/>
        </p:nvSpPr>
        <p:spPr>
          <a:xfrm>
            <a:off x="1318262" y="131564"/>
            <a:ext cx="5105400" cy="4572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Narrow" pitchFamily="34" charset="0"/>
                <a:ea typeface="+mj-ea"/>
                <a:cs typeface="+mj-cs"/>
              </a:rPr>
              <a:t>ARKANSAS DEPARTMENT</a:t>
            </a:r>
            <a:r>
              <a:rPr kumimoji="0" lang="en-US" sz="1200" b="1" i="0" u="none" strike="noStrike" kern="1200" cap="none" spc="0" normalizeH="0" noProof="0" dirty="0">
                <a:ln>
                  <a:noFill/>
                </a:ln>
                <a:solidFill>
                  <a:schemeClr val="bg1"/>
                </a:solidFill>
                <a:effectLst/>
                <a:uLnTx/>
                <a:uFillTx/>
                <a:latin typeface="Arial Narrow" pitchFamily="34" charset="0"/>
                <a:ea typeface="+mj-ea"/>
                <a:cs typeface="+mj-cs"/>
              </a:rPr>
              <a:t> OF TRANSPORTATION</a:t>
            </a:r>
            <a:endParaRPr kumimoji="0" lang="en-US" sz="1200" b="1" i="0" u="none" strike="noStrike" kern="1200" cap="none" spc="0" normalizeH="0" baseline="0" noProof="0" dirty="0">
              <a:ln>
                <a:noFill/>
              </a:ln>
              <a:solidFill>
                <a:schemeClr val="bg1"/>
              </a:solidFill>
              <a:effectLst/>
              <a:uLnTx/>
              <a:uFillTx/>
              <a:latin typeface="Arial Narrow" pitchFamily="34" charset="0"/>
              <a:ea typeface="+mj-ea"/>
              <a:cs typeface="+mj-cs"/>
            </a:endParaRPr>
          </a:p>
        </p:txBody>
      </p:sp>
      <p:cxnSp>
        <p:nvCxnSpPr>
          <p:cNvPr id="9" name="Straight Connector 8"/>
          <p:cNvCxnSpPr/>
          <p:nvPr/>
        </p:nvCxnSpPr>
        <p:spPr>
          <a:xfrm>
            <a:off x="0" y="685800"/>
            <a:ext cx="9144000"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08762"/>
            <a:ext cx="1165862" cy="434341"/>
          </a:xfrm>
          <a:prstGeom prst="rect">
            <a:avLst/>
          </a:prstGeom>
        </p:spPr>
      </p:pic>
      <p:pic>
        <p:nvPicPr>
          <p:cNvPr id="8" name="Google Shape;239;p26">
            <a:extLst>
              <a:ext uri="{FF2B5EF4-FFF2-40B4-BE49-F238E27FC236}">
                <a16:creationId xmlns:a16="http://schemas.microsoft.com/office/drawing/2014/main" id="{F21F3A1F-88D1-42F3-8551-BEE83C0A265A}"/>
              </a:ext>
            </a:extLst>
          </p:cNvPr>
          <p:cNvPicPr preferRelativeResize="0">
            <a:picLocks/>
          </p:cNvPicPr>
          <p:nvPr/>
        </p:nvPicPr>
        <p:blipFill rotWithShape="1">
          <a:blip r:embed="rId5">
            <a:alphaModFix/>
          </a:blip>
          <a:srcRect l="17533" t="43080" r="67242" b="10951"/>
          <a:stretch/>
        </p:blipFill>
        <p:spPr>
          <a:xfrm>
            <a:off x="228600" y="2407099"/>
            <a:ext cx="3733800" cy="2912699"/>
          </a:xfrm>
          <a:prstGeom prst="rect">
            <a:avLst/>
          </a:prstGeom>
          <a:noFill/>
          <a:ln>
            <a:noFill/>
          </a:ln>
        </p:spPr>
      </p:pic>
      <p:pic>
        <p:nvPicPr>
          <p:cNvPr id="1026" name="Picture 2">
            <a:extLst>
              <a:ext uri="{FF2B5EF4-FFF2-40B4-BE49-F238E27FC236}">
                <a16:creationId xmlns:a16="http://schemas.microsoft.com/office/drawing/2014/main" id="{2A3689C9-8C2D-4121-B671-EBD0DE63F8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2425547"/>
            <a:ext cx="4114800" cy="17359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7943E30-702E-4224-B661-3DA6C3E1C02D}"/>
              </a:ext>
            </a:extLst>
          </p:cNvPr>
          <p:cNvPicPr>
            <a:picLocks noChangeAspect="1"/>
          </p:cNvPicPr>
          <p:nvPr/>
        </p:nvPicPr>
        <p:blipFill rotWithShape="1">
          <a:blip r:embed="rId7"/>
          <a:srcRect t="11201" b="7838"/>
          <a:stretch/>
        </p:blipFill>
        <p:spPr>
          <a:xfrm>
            <a:off x="4594834" y="4648200"/>
            <a:ext cx="4015766" cy="1828800"/>
          </a:xfrm>
          <a:prstGeom prst="rect">
            <a:avLst/>
          </a:prstGeom>
        </p:spPr>
      </p:pic>
      <p:sp>
        <p:nvSpPr>
          <p:cNvPr id="5" name="Rectangle 4"/>
          <p:cNvSpPr/>
          <p:nvPr/>
        </p:nvSpPr>
        <p:spPr>
          <a:xfrm>
            <a:off x="748165" y="5791200"/>
            <a:ext cx="2362200" cy="584775"/>
          </a:xfrm>
          <a:prstGeom prst="rect">
            <a:avLst/>
          </a:prstGeom>
          <a:solidFill>
            <a:schemeClr val="tx2"/>
          </a:solidFill>
        </p:spPr>
        <p:txBody>
          <a:bodyPr wrap="square">
            <a:spAutoFit/>
          </a:bodyPr>
          <a:lstStyle/>
          <a:p>
            <a:r>
              <a:rPr lang="en-US" sz="3200" b="1" dirty="0" err="1">
                <a:solidFill>
                  <a:schemeClr val="bg1"/>
                </a:solidFill>
                <a:latin typeface="Arial" panose="020B0604020202020204" pitchFamily="34" charset="0"/>
                <a:cs typeface="Arial" panose="020B0604020202020204" pitchFamily="34" charset="0"/>
              </a:rPr>
              <a:t>NEPAssist</a:t>
            </a:r>
            <a:endParaRPr lang="en-US" sz="3200"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14480"/>
            <a:ext cx="8229600" cy="1143000"/>
          </a:xfrm>
        </p:spPr>
        <p:txBody>
          <a:bodyPr>
            <a:normAutofit/>
          </a:bodyPr>
          <a:lstStyle/>
          <a:p>
            <a:r>
              <a:rPr lang="en-US" b="1" dirty="0" err="1">
                <a:solidFill>
                  <a:schemeClr val="accent1">
                    <a:lumMod val="75000"/>
                  </a:schemeClr>
                </a:solidFill>
              </a:rPr>
              <a:t>EJScreen</a:t>
            </a:r>
            <a:endParaRPr lang="en-US" b="1" dirty="0">
              <a:solidFill>
                <a:schemeClr val="accent1">
                  <a:lumMod val="75000"/>
                </a:schemeClr>
              </a:solidFill>
            </a:endParaRPr>
          </a:p>
        </p:txBody>
      </p:sp>
      <p:pic>
        <p:nvPicPr>
          <p:cNvPr id="4" name="Content Placeholder 3" descr="AHTD_PowerPoint_SlideTemplate_textpages_footer1.jpg"/>
          <p:cNvPicPr>
            <a:picLocks noGrp="1" noChangeAspect="1"/>
          </p:cNvPicPr>
          <p:nvPr>
            <p:ph idx="1"/>
          </p:nvPr>
        </p:nvPicPr>
        <p:blipFill>
          <a:blip r:embed="rId3" cstate="print"/>
          <a:stretch>
            <a:fillRect/>
          </a:stretch>
        </p:blipFill>
        <p:spPr>
          <a:xfrm>
            <a:off x="0" y="0"/>
            <a:ext cx="9144000" cy="651867"/>
          </a:xfrm>
          <a:prstGeom prst="rect">
            <a:avLst/>
          </a:prstGeom>
          <a:noFill/>
          <a:ln>
            <a:noFill/>
          </a:ln>
        </p:spPr>
      </p:pic>
      <p:sp>
        <p:nvSpPr>
          <p:cNvPr id="7" name="Title 1"/>
          <p:cNvSpPr txBox="1">
            <a:spLocks/>
          </p:cNvSpPr>
          <p:nvPr/>
        </p:nvSpPr>
        <p:spPr>
          <a:xfrm>
            <a:off x="1318262" y="131564"/>
            <a:ext cx="5105400" cy="4572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Narrow" pitchFamily="34" charset="0"/>
                <a:ea typeface="+mj-ea"/>
                <a:cs typeface="+mj-cs"/>
              </a:rPr>
              <a:t>ARKANSAS DEPARTMENT</a:t>
            </a:r>
            <a:r>
              <a:rPr kumimoji="0" lang="en-US" sz="1200" b="1" i="0" u="none" strike="noStrike" kern="1200" cap="none" spc="0" normalizeH="0" noProof="0" dirty="0">
                <a:ln>
                  <a:noFill/>
                </a:ln>
                <a:solidFill>
                  <a:schemeClr val="bg1"/>
                </a:solidFill>
                <a:effectLst/>
                <a:uLnTx/>
                <a:uFillTx/>
                <a:latin typeface="Arial Narrow" pitchFamily="34" charset="0"/>
                <a:ea typeface="+mj-ea"/>
                <a:cs typeface="+mj-cs"/>
              </a:rPr>
              <a:t> OF TRANSPORTATION</a:t>
            </a:r>
            <a:endParaRPr kumimoji="0" lang="en-US" sz="1200" b="1" i="0" u="none" strike="noStrike" kern="1200" cap="none" spc="0" normalizeH="0" baseline="0" noProof="0" dirty="0">
              <a:ln>
                <a:noFill/>
              </a:ln>
              <a:solidFill>
                <a:schemeClr val="bg1"/>
              </a:solidFill>
              <a:effectLst/>
              <a:uLnTx/>
              <a:uFillTx/>
              <a:latin typeface="Arial Narrow" pitchFamily="34" charset="0"/>
              <a:ea typeface="+mj-ea"/>
              <a:cs typeface="+mj-cs"/>
            </a:endParaRPr>
          </a:p>
        </p:txBody>
      </p:sp>
      <p:cxnSp>
        <p:nvCxnSpPr>
          <p:cNvPr id="9" name="Straight Connector 8"/>
          <p:cNvCxnSpPr/>
          <p:nvPr/>
        </p:nvCxnSpPr>
        <p:spPr>
          <a:xfrm>
            <a:off x="0" y="685800"/>
            <a:ext cx="9144000"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08762"/>
            <a:ext cx="1165862" cy="434341"/>
          </a:xfrm>
          <a:prstGeom prst="rect">
            <a:avLst/>
          </a:prstGeom>
        </p:spPr>
      </p:pic>
      <p:pic>
        <p:nvPicPr>
          <p:cNvPr id="11" name="Picture 10">
            <a:extLst>
              <a:ext uri="{FF2B5EF4-FFF2-40B4-BE49-F238E27FC236}">
                <a16:creationId xmlns:a16="http://schemas.microsoft.com/office/drawing/2014/main" id="{B462D77E-97F0-4A69-B124-34608C296F75}"/>
              </a:ext>
            </a:extLst>
          </p:cNvPr>
          <p:cNvPicPr>
            <a:picLocks noChangeAspect="1"/>
          </p:cNvPicPr>
          <p:nvPr/>
        </p:nvPicPr>
        <p:blipFill rotWithShape="1">
          <a:blip r:embed="rId5"/>
          <a:srcRect t="11201" b="4550"/>
          <a:stretch/>
        </p:blipFill>
        <p:spPr>
          <a:xfrm>
            <a:off x="1870664" y="1676400"/>
            <a:ext cx="5402672" cy="2560320"/>
          </a:xfrm>
          <a:prstGeom prst="rect">
            <a:avLst/>
          </a:prstGeom>
        </p:spPr>
      </p:pic>
      <p:sp>
        <p:nvSpPr>
          <p:cNvPr id="5" name="Rectangle 4">
            <a:extLst>
              <a:ext uri="{FF2B5EF4-FFF2-40B4-BE49-F238E27FC236}">
                <a16:creationId xmlns:a16="http://schemas.microsoft.com/office/drawing/2014/main" id="{17CF4315-BCD5-42C9-B4D0-5E4544135192}"/>
              </a:ext>
            </a:extLst>
          </p:cNvPr>
          <p:cNvSpPr/>
          <p:nvPr/>
        </p:nvSpPr>
        <p:spPr>
          <a:xfrm>
            <a:off x="990600" y="4380855"/>
            <a:ext cx="7010400" cy="2477601"/>
          </a:xfrm>
          <a:prstGeom prst="rect">
            <a:avLst/>
          </a:prstGeom>
        </p:spPr>
        <p:txBody>
          <a:bodyPr wrap="square">
            <a:spAutoFit/>
          </a:bodyPr>
          <a:lstStyle/>
          <a:p>
            <a:pPr marL="365760" lvl="0" indent="-365760">
              <a:spcBef>
                <a:spcPts val="920"/>
              </a:spcBef>
              <a:buClr>
                <a:srgbClr val="204D84"/>
              </a:buClr>
              <a:buSzPts val="2560"/>
              <a:buFont typeface="Arial"/>
              <a:buChar char="•"/>
              <a:defRPr/>
            </a:pPr>
            <a:r>
              <a:rPr lang="en-US" sz="2000" kern="0" dirty="0">
                <a:solidFill>
                  <a:schemeClr val="accent1">
                    <a:lumMod val="75000"/>
                  </a:schemeClr>
                </a:solidFill>
                <a:latin typeface="Arial"/>
                <a:cs typeface="Arial"/>
                <a:sym typeface="Arial"/>
              </a:rPr>
              <a:t>Begin by selecting a geographic area by typing a street name or city into the Launch tool search box.</a:t>
            </a:r>
          </a:p>
          <a:p>
            <a:pPr marL="365760" lvl="0" indent="-365760">
              <a:spcBef>
                <a:spcPts val="920"/>
              </a:spcBef>
              <a:buClr>
                <a:srgbClr val="204D84"/>
              </a:buClr>
              <a:buSzPts val="2560"/>
              <a:buFont typeface="Arial"/>
              <a:buChar char="•"/>
              <a:defRPr/>
            </a:pPr>
            <a:r>
              <a:rPr lang="en-US" sz="2000" kern="0" dirty="0">
                <a:solidFill>
                  <a:schemeClr val="accent1">
                    <a:lumMod val="75000"/>
                  </a:schemeClr>
                </a:solidFill>
                <a:latin typeface="Arial"/>
                <a:cs typeface="Arial"/>
                <a:sym typeface="Arial"/>
              </a:rPr>
              <a:t>Once the desired area is found, you have the option of drawing the site…place a line along the highway. </a:t>
            </a:r>
          </a:p>
          <a:p>
            <a:pPr marL="365760" lvl="0" indent="-365760">
              <a:spcBef>
                <a:spcPts val="920"/>
              </a:spcBef>
              <a:buClr>
                <a:srgbClr val="204D84"/>
              </a:buClr>
              <a:buSzPts val="2560"/>
              <a:buFont typeface="Arial"/>
              <a:buChar char="•"/>
              <a:defRPr/>
            </a:pPr>
            <a:r>
              <a:rPr lang="en-US" sz="2000" kern="0" dirty="0">
                <a:solidFill>
                  <a:schemeClr val="accent1">
                    <a:lumMod val="75000"/>
                  </a:schemeClr>
                </a:solidFill>
                <a:latin typeface="Arial"/>
                <a:cs typeface="Arial"/>
                <a:sym typeface="Arial"/>
              </a:rPr>
              <a:t>An American Community summary is provided which will include the demographic and environmental information for that area. </a:t>
            </a:r>
          </a:p>
        </p:txBody>
      </p:sp>
    </p:spTree>
    <p:extLst>
      <p:ext uri="{BB962C8B-B14F-4D97-AF65-F5344CB8AC3E}">
        <p14:creationId xmlns:p14="http://schemas.microsoft.com/office/powerpoint/2010/main" val="150244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4102"/>
            <a:ext cx="8229600" cy="1143000"/>
          </a:xfrm>
        </p:spPr>
        <p:txBody>
          <a:bodyPr>
            <a:normAutofit/>
          </a:bodyPr>
          <a:lstStyle/>
          <a:p>
            <a:r>
              <a:rPr lang="en-US" b="1" dirty="0">
                <a:solidFill>
                  <a:schemeClr val="accent1">
                    <a:lumMod val="75000"/>
                  </a:schemeClr>
                </a:solidFill>
                <a:latin typeface="Arial Narrow" pitchFamily="34" charset="0"/>
              </a:rPr>
              <a:t>School District Statistics</a:t>
            </a:r>
            <a:endParaRPr lang="en-US" dirty="0">
              <a:solidFill>
                <a:schemeClr val="accent1">
                  <a:lumMod val="75000"/>
                </a:schemeClr>
              </a:solidFill>
            </a:endParaRPr>
          </a:p>
        </p:txBody>
      </p:sp>
      <p:pic>
        <p:nvPicPr>
          <p:cNvPr id="4" name="Content Placeholder 3" descr="AHTD_PowerPoint_SlideTemplate_textpages_footer1.jpg"/>
          <p:cNvPicPr>
            <a:picLocks noGrp="1" noChangeAspect="1"/>
          </p:cNvPicPr>
          <p:nvPr>
            <p:ph idx="1"/>
          </p:nvPr>
        </p:nvPicPr>
        <p:blipFill>
          <a:blip r:embed="rId3" cstate="print"/>
          <a:stretch>
            <a:fillRect/>
          </a:stretch>
        </p:blipFill>
        <p:spPr>
          <a:xfrm>
            <a:off x="0" y="0"/>
            <a:ext cx="9144000" cy="651867"/>
          </a:xfrm>
          <a:prstGeom prst="rect">
            <a:avLst/>
          </a:prstGeom>
          <a:noFill/>
          <a:ln>
            <a:noFill/>
          </a:ln>
        </p:spPr>
      </p:pic>
      <p:sp>
        <p:nvSpPr>
          <p:cNvPr id="7" name="Title 1"/>
          <p:cNvSpPr txBox="1">
            <a:spLocks/>
          </p:cNvSpPr>
          <p:nvPr/>
        </p:nvSpPr>
        <p:spPr>
          <a:xfrm>
            <a:off x="1318262" y="131564"/>
            <a:ext cx="5105400" cy="4572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Narrow" pitchFamily="34" charset="0"/>
                <a:ea typeface="+mj-ea"/>
                <a:cs typeface="+mj-cs"/>
              </a:rPr>
              <a:t>ARKANSAS DEPARTMENT</a:t>
            </a:r>
            <a:r>
              <a:rPr kumimoji="0" lang="en-US" sz="1200" b="1" i="0" u="none" strike="noStrike" kern="1200" cap="none" spc="0" normalizeH="0" noProof="0" dirty="0">
                <a:ln>
                  <a:noFill/>
                </a:ln>
                <a:solidFill>
                  <a:schemeClr val="bg1"/>
                </a:solidFill>
                <a:effectLst/>
                <a:uLnTx/>
                <a:uFillTx/>
                <a:latin typeface="Arial Narrow" pitchFamily="34" charset="0"/>
                <a:ea typeface="+mj-ea"/>
                <a:cs typeface="+mj-cs"/>
              </a:rPr>
              <a:t> OF TRANSPORTATION</a:t>
            </a:r>
            <a:endParaRPr kumimoji="0" lang="en-US" sz="1200" b="1" i="0" u="none" strike="noStrike" kern="1200" cap="none" spc="0" normalizeH="0" baseline="0" noProof="0" dirty="0">
              <a:ln>
                <a:noFill/>
              </a:ln>
              <a:solidFill>
                <a:schemeClr val="bg1"/>
              </a:solidFill>
              <a:effectLst/>
              <a:uLnTx/>
              <a:uFillTx/>
              <a:latin typeface="Arial Narrow" pitchFamily="34" charset="0"/>
              <a:ea typeface="+mj-ea"/>
              <a:cs typeface="+mj-cs"/>
            </a:endParaRPr>
          </a:p>
        </p:txBody>
      </p:sp>
      <p:cxnSp>
        <p:nvCxnSpPr>
          <p:cNvPr id="9" name="Straight Connector 8"/>
          <p:cNvCxnSpPr/>
          <p:nvPr/>
        </p:nvCxnSpPr>
        <p:spPr>
          <a:xfrm>
            <a:off x="0" y="685800"/>
            <a:ext cx="9144000"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08762"/>
            <a:ext cx="1165862" cy="434341"/>
          </a:xfrm>
          <a:prstGeom prst="rect">
            <a:avLst/>
          </a:prstGeom>
        </p:spPr>
      </p:pic>
      <p:pic>
        <p:nvPicPr>
          <p:cNvPr id="5" name="Picture 4">
            <a:extLst>
              <a:ext uri="{FF2B5EF4-FFF2-40B4-BE49-F238E27FC236}">
                <a16:creationId xmlns:a16="http://schemas.microsoft.com/office/drawing/2014/main" id="{0F0C74C7-31A1-4878-B3A9-14F8E33F170B}"/>
              </a:ext>
            </a:extLst>
          </p:cNvPr>
          <p:cNvPicPr>
            <a:picLocks noChangeAspect="1"/>
          </p:cNvPicPr>
          <p:nvPr/>
        </p:nvPicPr>
        <p:blipFill rotWithShape="1">
          <a:blip r:embed="rId5"/>
          <a:srcRect t="20064"/>
          <a:stretch/>
        </p:blipFill>
        <p:spPr>
          <a:xfrm>
            <a:off x="-4590" y="1925421"/>
            <a:ext cx="9266149" cy="2244167"/>
          </a:xfrm>
          <a:prstGeom prst="rect">
            <a:avLst/>
          </a:prstGeom>
        </p:spPr>
      </p:pic>
      <p:pic>
        <p:nvPicPr>
          <p:cNvPr id="6" name="Picture 5">
            <a:extLst>
              <a:ext uri="{FF2B5EF4-FFF2-40B4-BE49-F238E27FC236}">
                <a16:creationId xmlns:a16="http://schemas.microsoft.com/office/drawing/2014/main" id="{B737870D-74F5-4ECD-A0E7-DCC726D002E5}"/>
              </a:ext>
            </a:extLst>
          </p:cNvPr>
          <p:cNvPicPr>
            <a:picLocks noChangeAspect="1"/>
          </p:cNvPicPr>
          <p:nvPr/>
        </p:nvPicPr>
        <p:blipFill>
          <a:blip r:embed="rId6"/>
          <a:stretch>
            <a:fillRect/>
          </a:stretch>
        </p:blipFill>
        <p:spPr>
          <a:xfrm>
            <a:off x="2667000" y="4169589"/>
            <a:ext cx="4388574" cy="2688412"/>
          </a:xfrm>
          <a:prstGeom prst="rect">
            <a:avLst/>
          </a:prstGeom>
        </p:spPr>
      </p:pic>
    </p:spTree>
    <p:extLst>
      <p:ext uri="{BB962C8B-B14F-4D97-AF65-F5344CB8AC3E}">
        <p14:creationId xmlns:p14="http://schemas.microsoft.com/office/powerpoint/2010/main" val="2993256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27208"/>
            <a:ext cx="8229600" cy="1143000"/>
          </a:xfrm>
        </p:spPr>
        <p:txBody>
          <a:bodyPr>
            <a:normAutofit/>
          </a:bodyPr>
          <a:lstStyle/>
          <a:p>
            <a:r>
              <a:rPr lang="en-US" b="1" dirty="0">
                <a:solidFill>
                  <a:schemeClr val="accent1">
                    <a:lumMod val="75000"/>
                  </a:schemeClr>
                </a:solidFill>
                <a:latin typeface="Arial Narrow" pitchFamily="34" charset="0"/>
              </a:rPr>
              <a:t>Field Observations</a:t>
            </a:r>
            <a:endParaRPr lang="en-US" dirty="0">
              <a:solidFill>
                <a:schemeClr val="accent1">
                  <a:lumMod val="75000"/>
                </a:schemeClr>
              </a:solidFill>
            </a:endParaRPr>
          </a:p>
        </p:txBody>
      </p:sp>
      <p:pic>
        <p:nvPicPr>
          <p:cNvPr id="4" name="Content Placeholder 3" descr="AHTD_PowerPoint_SlideTemplate_textpages_footer1.jpg"/>
          <p:cNvPicPr>
            <a:picLocks noGrp="1" noChangeAspect="1"/>
          </p:cNvPicPr>
          <p:nvPr>
            <p:ph idx="1"/>
          </p:nvPr>
        </p:nvPicPr>
        <p:blipFill>
          <a:blip r:embed="rId3" cstate="print"/>
          <a:stretch>
            <a:fillRect/>
          </a:stretch>
        </p:blipFill>
        <p:spPr>
          <a:xfrm>
            <a:off x="0" y="0"/>
            <a:ext cx="9144000" cy="651867"/>
          </a:xfrm>
          <a:prstGeom prst="rect">
            <a:avLst/>
          </a:prstGeom>
          <a:noFill/>
          <a:ln>
            <a:noFill/>
          </a:ln>
        </p:spPr>
      </p:pic>
      <p:sp>
        <p:nvSpPr>
          <p:cNvPr id="7" name="Title 1"/>
          <p:cNvSpPr txBox="1">
            <a:spLocks/>
          </p:cNvSpPr>
          <p:nvPr/>
        </p:nvSpPr>
        <p:spPr>
          <a:xfrm>
            <a:off x="1318262" y="131564"/>
            <a:ext cx="5105400" cy="4572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Narrow" pitchFamily="34" charset="0"/>
                <a:ea typeface="+mj-ea"/>
                <a:cs typeface="+mj-cs"/>
              </a:rPr>
              <a:t>ARKANSAS DEPARTMENT</a:t>
            </a:r>
            <a:r>
              <a:rPr kumimoji="0" lang="en-US" sz="1200" b="1" i="0" u="none" strike="noStrike" kern="1200" cap="none" spc="0" normalizeH="0" noProof="0" dirty="0">
                <a:ln>
                  <a:noFill/>
                </a:ln>
                <a:solidFill>
                  <a:schemeClr val="bg1"/>
                </a:solidFill>
                <a:effectLst/>
                <a:uLnTx/>
                <a:uFillTx/>
                <a:latin typeface="Arial Narrow" pitchFamily="34" charset="0"/>
                <a:ea typeface="+mj-ea"/>
                <a:cs typeface="+mj-cs"/>
              </a:rPr>
              <a:t> OF TRANSPORTATION</a:t>
            </a:r>
            <a:endParaRPr kumimoji="0" lang="en-US" sz="1200" b="1" i="0" u="none" strike="noStrike" kern="1200" cap="none" spc="0" normalizeH="0" baseline="0" noProof="0" dirty="0">
              <a:ln>
                <a:noFill/>
              </a:ln>
              <a:solidFill>
                <a:schemeClr val="bg1"/>
              </a:solidFill>
              <a:effectLst/>
              <a:uLnTx/>
              <a:uFillTx/>
              <a:latin typeface="Arial Narrow" pitchFamily="34" charset="0"/>
              <a:ea typeface="+mj-ea"/>
              <a:cs typeface="+mj-cs"/>
            </a:endParaRPr>
          </a:p>
        </p:txBody>
      </p:sp>
      <p:cxnSp>
        <p:nvCxnSpPr>
          <p:cNvPr id="9" name="Straight Connector 8"/>
          <p:cNvCxnSpPr/>
          <p:nvPr/>
        </p:nvCxnSpPr>
        <p:spPr>
          <a:xfrm>
            <a:off x="0" y="685800"/>
            <a:ext cx="9144000"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08762"/>
            <a:ext cx="1165862" cy="434341"/>
          </a:xfrm>
          <a:prstGeom prst="rect">
            <a:avLst/>
          </a:prstGeom>
        </p:spPr>
      </p:pic>
      <p:pic>
        <p:nvPicPr>
          <p:cNvPr id="8" name="Google Shape;260;p28">
            <a:extLst>
              <a:ext uri="{FF2B5EF4-FFF2-40B4-BE49-F238E27FC236}">
                <a16:creationId xmlns:a16="http://schemas.microsoft.com/office/drawing/2014/main" id="{8490C559-271B-4AB5-80AF-93CE6280DEDE}"/>
              </a:ext>
            </a:extLst>
          </p:cNvPr>
          <p:cNvPicPr preferRelativeResize="0"/>
          <p:nvPr/>
        </p:nvPicPr>
        <p:blipFill rotWithShape="1">
          <a:blip r:embed="rId5">
            <a:alphaModFix/>
          </a:blip>
          <a:srcRect l="8889" t="4568" r="25556"/>
          <a:stretch/>
        </p:blipFill>
        <p:spPr>
          <a:xfrm rot="5400000">
            <a:off x="76766" y="2318651"/>
            <a:ext cx="2568363" cy="2103120"/>
          </a:xfrm>
          <a:prstGeom prst="rect">
            <a:avLst/>
          </a:prstGeom>
          <a:noFill/>
          <a:ln>
            <a:noFill/>
          </a:ln>
        </p:spPr>
      </p:pic>
      <p:pic>
        <p:nvPicPr>
          <p:cNvPr id="10" name="Google Shape;259;p28">
            <a:extLst>
              <a:ext uri="{FF2B5EF4-FFF2-40B4-BE49-F238E27FC236}">
                <a16:creationId xmlns:a16="http://schemas.microsoft.com/office/drawing/2014/main" id="{0B4484C0-DE2C-4A58-89EA-978D1FF78AA8}"/>
              </a:ext>
            </a:extLst>
          </p:cNvPr>
          <p:cNvPicPr preferRelativeResize="0"/>
          <p:nvPr/>
        </p:nvPicPr>
        <p:blipFill rotWithShape="1">
          <a:blip r:embed="rId6">
            <a:alphaModFix/>
          </a:blip>
          <a:srcRect l="26367" t="30672" r="38475" b="35474"/>
          <a:stretch/>
        </p:blipFill>
        <p:spPr>
          <a:xfrm>
            <a:off x="3534083" y="4572000"/>
            <a:ext cx="2363370" cy="1280160"/>
          </a:xfrm>
          <a:prstGeom prst="rect">
            <a:avLst/>
          </a:prstGeom>
          <a:noFill/>
          <a:ln>
            <a:noFill/>
          </a:ln>
        </p:spPr>
      </p:pic>
      <p:pic>
        <p:nvPicPr>
          <p:cNvPr id="11" name="Google Shape;258;p28">
            <a:extLst>
              <a:ext uri="{FF2B5EF4-FFF2-40B4-BE49-F238E27FC236}">
                <a16:creationId xmlns:a16="http://schemas.microsoft.com/office/drawing/2014/main" id="{89BCAF03-BBE3-4520-87B4-85A9FD0498C1}"/>
              </a:ext>
            </a:extLst>
          </p:cNvPr>
          <p:cNvPicPr preferRelativeResize="0"/>
          <p:nvPr/>
        </p:nvPicPr>
        <p:blipFill rotWithShape="1">
          <a:blip r:embed="rId7">
            <a:alphaModFix/>
          </a:blip>
          <a:srcRect l="8082" t="8621" r="25646" b="36782"/>
          <a:stretch/>
        </p:blipFill>
        <p:spPr>
          <a:xfrm>
            <a:off x="177265" y="4997316"/>
            <a:ext cx="3124200" cy="1447800"/>
          </a:xfrm>
          <a:prstGeom prst="rect">
            <a:avLst/>
          </a:prstGeom>
          <a:noFill/>
          <a:ln>
            <a:noFill/>
          </a:ln>
        </p:spPr>
      </p:pic>
      <p:pic>
        <p:nvPicPr>
          <p:cNvPr id="5" name="Picture 4">
            <a:extLst>
              <a:ext uri="{FF2B5EF4-FFF2-40B4-BE49-F238E27FC236}">
                <a16:creationId xmlns:a16="http://schemas.microsoft.com/office/drawing/2014/main" id="{4B2465A0-A8B3-4F95-A42F-6C7111C4D941}"/>
              </a:ext>
            </a:extLst>
          </p:cNvPr>
          <p:cNvPicPr>
            <a:picLocks noChangeAspect="1"/>
          </p:cNvPicPr>
          <p:nvPr/>
        </p:nvPicPr>
        <p:blipFill>
          <a:blip r:embed="rId8"/>
          <a:stretch>
            <a:fillRect/>
          </a:stretch>
        </p:blipFill>
        <p:spPr>
          <a:xfrm>
            <a:off x="6157912" y="2312741"/>
            <a:ext cx="2528888" cy="3711410"/>
          </a:xfrm>
          <a:prstGeom prst="rect">
            <a:avLst/>
          </a:prstGeom>
        </p:spPr>
      </p:pic>
      <p:pic>
        <p:nvPicPr>
          <p:cNvPr id="6" name="Picture 5">
            <a:extLst>
              <a:ext uri="{FF2B5EF4-FFF2-40B4-BE49-F238E27FC236}">
                <a16:creationId xmlns:a16="http://schemas.microsoft.com/office/drawing/2014/main" id="{7C24B07C-17FD-4557-B732-E004CE144ED8}"/>
              </a:ext>
            </a:extLst>
          </p:cNvPr>
          <p:cNvPicPr>
            <a:picLocks noChangeAspect="1"/>
          </p:cNvPicPr>
          <p:nvPr/>
        </p:nvPicPr>
        <p:blipFill>
          <a:blip r:embed="rId9"/>
          <a:stretch>
            <a:fillRect/>
          </a:stretch>
        </p:blipFill>
        <p:spPr>
          <a:xfrm>
            <a:off x="2666149" y="2424936"/>
            <a:ext cx="3217668" cy="1743510"/>
          </a:xfrm>
          <a:prstGeom prst="rect">
            <a:avLst/>
          </a:prstGeom>
        </p:spPr>
      </p:pic>
    </p:spTree>
    <p:extLst>
      <p:ext uri="{BB962C8B-B14F-4D97-AF65-F5344CB8AC3E}">
        <p14:creationId xmlns:p14="http://schemas.microsoft.com/office/powerpoint/2010/main" val="61279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par>
                                <p:cTn id="17" presetID="3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par>
                                <p:cTn id="23" presetID="3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par>
                                <p:cTn id="29" presetID="3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8229600" cy="1143000"/>
          </a:xfrm>
        </p:spPr>
        <p:txBody>
          <a:bodyPr>
            <a:normAutofit/>
          </a:bodyPr>
          <a:lstStyle/>
          <a:p>
            <a:r>
              <a:rPr lang="en-US" b="1" dirty="0">
                <a:solidFill>
                  <a:schemeClr val="accent1">
                    <a:lumMod val="75000"/>
                  </a:schemeClr>
                </a:solidFill>
                <a:latin typeface="Arial Narrow" pitchFamily="34" charset="0"/>
              </a:rPr>
              <a:t>On Learning</a:t>
            </a:r>
            <a:endParaRPr lang="en-US" dirty="0">
              <a:solidFill>
                <a:schemeClr val="accent1">
                  <a:lumMod val="75000"/>
                </a:schemeClr>
              </a:solidFill>
            </a:endParaRPr>
          </a:p>
        </p:txBody>
      </p:sp>
      <p:pic>
        <p:nvPicPr>
          <p:cNvPr id="4" name="Content Placeholder 3" descr="AHTD_PowerPoint_SlideTemplate_textpages_footer1.jpg"/>
          <p:cNvPicPr>
            <a:picLocks noGrp="1" noChangeAspect="1"/>
          </p:cNvPicPr>
          <p:nvPr>
            <p:ph idx="1"/>
          </p:nvPr>
        </p:nvPicPr>
        <p:blipFill>
          <a:blip r:embed="rId3" cstate="print"/>
          <a:stretch>
            <a:fillRect/>
          </a:stretch>
        </p:blipFill>
        <p:spPr>
          <a:xfrm>
            <a:off x="0" y="0"/>
            <a:ext cx="9144000" cy="651867"/>
          </a:xfrm>
          <a:prstGeom prst="rect">
            <a:avLst/>
          </a:prstGeom>
          <a:noFill/>
          <a:ln>
            <a:noFill/>
          </a:ln>
        </p:spPr>
      </p:pic>
      <p:sp>
        <p:nvSpPr>
          <p:cNvPr id="7" name="Title 1"/>
          <p:cNvSpPr txBox="1">
            <a:spLocks/>
          </p:cNvSpPr>
          <p:nvPr/>
        </p:nvSpPr>
        <p:spPr>
          <a:xfrm>
            <a:off x="1318262" y="131564"/>
            <a:ext cx="5105400" cy="4572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Narrow" pitchFamily="34" charset="0"/>
                <a:ea typeface="+mj-ea"/>
                <a:cs typeface="+mj-cs"/>
              </a:rPr>
              <a:t>ARKANSAS DEPARTMENT</a:t>
            </a:r>
            <a:r>
              <a:rPr kumimoji="0" lang="en-US" sz="1200" b="1" i="0" u="none" strike="noStrike" kern="1200" cap="none" spc="0" normalizeH="0" noProof="0" dirty="0">
                <a:ln>
                  <a:noFill/>
                </a:ln>
                <a:solidFill>
                  <a:schemeClr val="bg1"/>
                </a:solidFill>
                <a:effectLst/>
                <a:uLnTx/>
                <a:uFillTx/>
                <a:latin typeface="Arial Narrow" pitchFamily="34" charset="0"/>
                <a:ea typeface="+mj-ea"/>
                <a:cs typeface="+mj-cs"/>
              </a:rPr>
              <a:t> OF TRANSPORTATION</a:t>
            </a:r>
            <a:endParaRPr kumimoji="0" lang="en-US" sz="1200" b="1" i="0" u="none" strike="noStrike" kern="1200" cap="none" spc="0" normalizeH="0" baseline="0" noProof="0" dirty="0">
              <a:ln>
                <a:noFill/>
              </a:ln>
              <a:solidFill>
                <a:schemeClr val="bg1"/>
              </a:solidFill>
              <a:effectLst/>
              <a:uLnTx/>
              <a:uFillTx/>
              <a:latin typeface="Arial Narrow" pitchFamily="34" charset="0"/>
              <a:ea typeface="+mj-ea"/>
              <a:cs typeface="+mj-cs"/>
            </a:endParaRPr>
          </a:p>
        </p:txBody>
      </p:sp>
      <p:cxnSp>
        <p:nvCxnSpPr>
          <p:cNvPr id="9" name="Straight Connector 8"/>
          <p:cNvCxnSpPr/>
          <p:nvPr/>
        </p:nvCxnSpPr>
        <p:spPr>
          <a:xfrm>
            <a:off x="0" y="685800"/>
            <a:ext cx="9144000"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08762"/>
            <a:ext cx="1165862" cy="434341"/>
          </a:xfrm>
          <a:prstGeom prst="rect">
            <a:avLst/>
          </a:prstGeom>
        </p:spPr>
      </p:pic>
      <p:pic>
        <p:nvPicPr>
          <p:cNvPr id="8" name="Google Shape;325;p36" descr="C:\Users\KLSH141\AppData\Local\Microsoft\Windows\Temporary Internet Files\Content.IE5\BEV70R3U\thatsmyboy_Simple_Red_Checkmark[1].png">
            <a:extLst>
              <a:ext uri="{FF2B5EF4-FFF2-40B4-BE49-F238E27FC236}">
                <a16:creationId xmlns:a16="http://schemas.microsoft.com/office/drawing/2014/main" id="{396ED3E6-46B6-43E9-BC4B-7D1028F0EA44}"/>
              </a:ext>
            </a:extLst>
          </p:cNvPr>
          <p:cNvPicPr preferRelativeResize="0"/>
          <p:nvPr/>
        </p:nvPicPr>
        <p:blipFill rotWithShape="1">
          <a:blip r:embed="rId5">
            <a:alphaModFix/>
          </a:blip>
          <a:srcRect/>
          <a:stretch/>
        </p:blipFill>
        <p:spPr>
          <a:xfrm>
            <a:off x="1828800" y="1413865"/>
            <a:ext cx="1295400" cy="1164999"/>
          </a:xfrm>
          <a:prstGeom prst="rect">
            <a:avLst/>
          </a:prstGeom>
          <a:noFill/>
          <a:ln>
            <a:noFill/>
          </a:ln>
        </p:spPr>
      </p:pic>
      <p:sp>
        <p:nvSpPr>
          <p:cNvPr id="10" name="Google Shape;324;p36">
            <a:extLst>
              <a:ext uri="{FF2B5EF4-FFF2-40B4-BE49-F238E27FC236}">
                <a16:creationId xmlns:a16="http://schemas.microsoft.com/office/drawing/2014/main" id="{BFC83C6F-5759-4D35-BC01-9EB8D188F7C6}"/>
              </a:ext>
            </a:extLst>
          </p:cNvPr>
          <p:cNvSpPr txBox="1">
            <a:spLocks/>
          </p:cNvSpPr>
          <p:nvPr/>
        </p:nvSpPr>
        <p:spPr>
          <a:xfrm>
            <a:off x="2286000" y="2564065"/>
            <a:ext cx="5446441" cy="3406272"/>
          </a:xfrm>
          <a:prstGeom prst="rect">
            <a:avLst/>
          </a:prstGeom>
          <a:noFill/>
          <a:ln>
            <a:noFill/>
          </a:ln>
        </p:spPr>
        <p:txBody>
          <a:bodyPr spcFirstLastPara="1" vert="horz" wrap="square" lIns="91425" tIns="45700" rIns="91425" bIns="45700" rtlCol="0" anchor="ctr"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buClr>
                <a:srgbClr val="204D84"/>
              </a:buClr>
              <a:buSzPts val="4480"/>
            </a:pPr>
            <a:r>
              <a:rPr lang="en-US" dirty="0">
                <a:solidFill>
                  <a:schemeClr val="accent1">
                    <a:lumMod val="75000"/>
                  </a:schemeClr>
                </a:solidFill>
              </a:rPr>
              <a:t>What is Environmental Justice?</a:t>
            </a:r>
          </a:p>
          <a:p>
            <a:pPr>
              <a:spcBef>
                <a:spcPts val="1160"/>
              </a:spcBef>
              <a:buClr>
                <a:srgbClr val="204D84"/>
              </a:buClr>
              <a:buSzPts val="4480"/>
            </a:pPr>
            <a:r>
              <a:rPr lang="en-US" dirty="0">
                <a:solidFill>
                  <a:schemeClr val="accent1">
                    <a:lumMod val="75000"/>
                  </a:schemeClr>
                </a:solidFill>
              </a:rPr>
              <a:t>What is a Minority population?</a:t>
            </a:r>
          </a:p>
          <a:p>
            <a:pPr>
              <a:spcBef>
                <a:spcPts val="1160"/>
              </a:spcBef>
              <a:buClr>
                <a:srgbClr val="204D84"/>
              </a:buClr>
              <a:buSzPts val="4480"/>
            </a:pPr>
            <a:r>
              <a:rPr lang="en-US" dirty="0">
                <a:solidFill>
                  <a:schemeClr val="accent1">
                    <a:lumMod val="75000"/>
                  </a:schemeClr>
                </a:solidFill>
              </a:rPr>
              <a:t>What are low-income communities?</a:t>
            </a:r>
          </a:p>
        </p:txBody>
      </p:sp>
    </p:spTree>
    <p:extLst>
      <p:ext uri="{BB962C8B-B14F-4D97-AF65-F5344CB8AC3E}">
        <p14:creationId xmlns:p14="http://schemas.microsoft.com/office/powerpoint/2010/main" val="13924496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8229600" cy="1143000"/>
          </a:xfrm>
        </p:spPr>
        <p:txBody>
          <a:bodyPr>
            <a:normAutofit/>
          </a:bodyPr>
          <a:lstStyle/>
          <a:p>
            <a:r>
              <a:rPr lang="en-US" b="1" dirty="0">
                <a:solidFill>
                  <a:schemeClr val="accent1">
                    <a:lumMod val="75000"/>
                  </a:schemeClr>
                </a:solidFill>
                <a:latin typeface="Arial Narrow" pitchFamily="34" charset="0"/>
              </a:rPr>
              <a:t>Questions?</a:t>
            </a:r>
            <a:endParaRPr lang="en-US" dirty="0">
              <a:solidFill>
                <a:schemeClr val="accent1">
                  <a:lumMod val="75000"/>
                </a:schemeClr>
              </a:solidFill>
            </a:endParaRPr>
          </a:p>
        </p:txBody>
      </p:sp>
      <p:pic>
        <p:nvPicPr>
          <p:cNvPr id="4" name="Content Placeholder 3" descr="AHTD_PowerPoint_SlideTemplate_textpages_footer1.jpg"/>
          <p:cNvPicPr>
            <a:picLocks noGrp="1" noChangeAspect="1"/>
          </p:cNvPicPr>
          <p:nvPr>
            <p:ph idx="1"/>
          </p:nvPr>
        </p:nvPicPr>
        <p:blipFill>
          <a:blip r:embed="rId3" cstate="print"/>
          <a:stretch>
            <a:fillRect/>
          </a:stretch>
        </p:blipFill>
        <p:spPr>
          <a:xfrm>
            <a:off x="0" y="0"/>
            <a:ext cx="9144000" cy="651867"/>
          </a:xfrm>
          <a:prstGeom prst="rect">
            <a:avLst/>
          </a:prstGeom>
          <a:noFill/>
          <a:ln>
            <a:noFill/>
          </a:ln>
        </p:spPr>
      </p:pic>
      <p:sp>
        <p:nvSpPr>
          <p:cNvPr id="7" name="Title 1"/>
          <p:cNvSpPr txBox="1">
            <a:spLocks/>
          </p:cNvSpPr>
          <p:nvPr/>
        </p:nvSpPr>
        <p:spPr>
          <a:xfrm>
            <a:off x="1318262" y="131564"/>
            <a:ext cx="5105400" cy="4572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Narrow" pitchFamily="34" charset="0"/>
                <a:ea typeface="+mj-ea"/>
                <a:cs typeface="+mj-cs"/>
              </a:rPr>
              <a:t>ARKANSAS DEPARTMENT</a:t>
            </a:r>
            <a:r>
              <a:rPr kumimoji="0" lang="en-US" sz="1200" b="1" i="0" u="none" strike="noStrike" kern="1200" cap="none" spc="0" normalizeH="0" noProof="0" dirty="0">
                <a:ln>
                  <a:noFill/>
                </a:ln>
                <a:solidFill>
                  <a:schemeClr val="bg1"/>
                </a:solidFill>
                <a:effectLst/>
                <a:uLnTx/>
                <a:uFillTx/>
                <a:latin typeface="Arial Narrow" pitchFamily="34" charset="0"/>
                <a:ea typeface="+mj-ea"/>
                <a:cs typeface="+mj-cs"/>
              </a:rPr>
              <a:t> OF TRANSPORTATION</a:t>
            </a:r>
            <a:endParaRPr kumimoji="0" lang="en-US" sz="1200" b="1" i="0" u="none" strike="noStrike" kern="1200" cap="none" spc="0" normalizeH="0" baseline="0" noProof="0" dirty="0">
              <a:ln>
                <a:noFill/>
              </a:ln>
              <a:solidFill>
                <a:schemeClr val="bg1"/>
              </a:solidFill>
              <a:effectLst/>
              <a:uLnTx/>
              <a:uFillTx/>
              <a:latin typeface="Arial Narrow" pitchFamily="34" charset="0"/>
              <a:ea typeface="+mj-ea"/>
              <a:cs typeface="+mj-cs"/>
            </a:endParaRPr>
          </a:p>
        </p:txBody>
      </p:sp>
      <p:cxnSp>
        <p:nvCxnSpPr>
          <p:cNvPr id="9" name="Straight Connector 8"/>
          <p:cNvCxnSpPr/>
          <p:nvPr/>
        </p:nvCxnSpPr>
        <p:spPr>
          <a:xfrm>
            <a:off x="0" y="685800"/>
            <a:ext cx="9144000"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08762"/>
            <a:ext cx="1165862" cy="434341"/>
          </a:xfrm>
          <a:prstGeom prst="rect">
            <a:avLst/>
          </a:prstGeom>
        </p:spPr>
      </p:pic>
      <p:pic>
        <p:nvPicPr>
          <p:cNvPr id="8" name="Google Shape;338;p38" descr="Image result for Title VI of the Civil Rights Act">
            <a:hlinkClick r:id="rId5"/>
            <a:extLst>
              <a:ext uri="{FF2B5EF4-FFF2-40B4-BE49-F238E27FC236}">
                <a16:creationId xmlns:a16="http://schemas.microsoft.com/office/drawing/2014/main" id="{DB910A2A-802F-4BA5-987E-E79A345DE509}"/>
              </a:ext>
            </a:extLst>
          </p:cNvPr>
          <p:cNvPicPr preferRelativeResize="0"/>
          <p:nvPr/>
        </p:nvPicPr>
        <p:blipFill rotWithShape="1">
          <a:blip r:embed="rId6">
            <a:alphaModFix/>
          </a:blip>
          <a:srcRect/>
          <a:stretch/>
        </p:blipFill>
        <p:spPr>
          <a:xfrm>
            <a:off x="1981200" y="2743200"/>
            <a:ext cx="5181600" cy="3295880"/>
          </a:xfrm>
          <a:prstGeom prst="rect">
            <a:avLst/>
          </a:prstGeom>
          <a:noFill/>
          <a:ln>
            <a:noFill/>
          </a:ln>
        </p:spPr>
      </p:pic>
    </p:spTree>
    <p:extLst>
      <p:ext uri="{BB962C8B-B14F-4D97-AF65-F5344CB8AC3E}">
        <p14:creationId xmlns:p14="http://schemas.microsoft.com/office/powerpoint/2010/main" val="8365207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2940" y="981986"/>
            <a:ext cx="9046464" cy="2340087"/>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baseline="0">
                <a:solidFill>
                  <a:srgbClr val="1482B4"/>
                </a:solidFill>
                <a:latin typeface="+mj-lt"/>
                <a:ea typeface="+mj-ea"/>
                <a:cs typeface="+mj-cs"/>
              </a:defRPr>
            </a:lvl1pPr>
          </a:lstStyle>
          <a:p>
            <a:pPr marL="342900" indent="-182880">
              <a:spcAft>
                <a:spcPts val="1200"/>
              </a:spcAft>
              <a:buFont typeface="Arial" panose="020B0604020202020204" pitchFamily="34" charset="0"/>
              <a:buChar char="•"/>
              <a:defRPr/>
            </a:pPr>
            <a:r>
              <a:rPr lang="en-US" sz="1600" b="0" cap="none" dirty="0">
                <a:solidFill>
                  <a:schemeClr val="tx1"/>
                </a:solidFill>
                <a:cs typeface="Arial" panose="020B0604020202020204" pitchFamily="34" charset="0"/>
              </a:rPr>
              <a:t>ARDOT.gov</a:t>
            </a:r>
          </a:p>
          <a:p>
            <a:pPr marL="342900" lvl="0" indent="-182880">
              <a:spcBef>
                <a:spcPts val="0"/>
              </a:spcBef>
              <a:buClr>
                <a:srgbClr val="000000"/>
              </a:buClr>
              <a:buSzPts val="2200"/>
              <a:buFont typeface="Arial"/>
              <a:buChar char="•"/>
            </a:pPr>
            <a:r>
              <a:rPr lang="en-US" sz="1600" b="0" cap="none" dirty="0">
                <a:solidFill>
                  <a:schemeClr val="tx1"/>
                </a:solidFill>
                <a:ea typeface="Arial"/>
                <a:cs typeface="Arial"/>
                <a:sym typeface="Arial"/>
              </a:rPr>
              <a:t>ARDOT Public Involvement </a:t>
            </a:r>
          </a:p>
          <a:p>
            <a:pPr marL="160020" lvl="0">
              <a:spcBef>
                <a:spcPts val="0"/>
              </a:spcBef>
              <a:buClr>
                <a:srgbClr val="000000"/>
              </a:buClr>
              <a:buSzPts val="2200"/>
            </a:pPr>
            <a:r>
              <a:rPr lang="en-US" sz="1600" b="0" dirty="0">
                <a:solidFill>
                  <a:schemeClr val="tx1"/>
                </a:solidFill>
              </a:rPr>
              <a:t>    </a:t>
            </a:r>
            <a:r>
              <a:rPr lang="en-US" sz="1600" b="0" cap="none" dirty="0">
                <a:solidFill>
                  <a:schemeClr val="tx1"/>
                </a:solidFill>
                <a:sym typeface="Arial"/>
              </a:rPr>
              <a:t>(501) 569-2563</a:t>
            </a:r>
          </a:p>
          <a:p>
            <a:pPr marL="342900" indent="-182880">
              <a:spcAft>
                <a:spcPts val="1200"/>
              </a:spcAft>
              <a:buFont typeface="Arial" panose="020B0604020202020204" pitchFamily="34" charset="0"/>
              <a:buChar char="•"/>
              <a:defRPr/>
            </a:pPr>
            <a:r>
              <a:rPr lang="en-US" sz="1600" b="0" cap="none" dirty="0">
                <a:solidFill>
                  <a:schemeClr val="tx1"/>
                </a:solidFill>
                <a:cs typeface="Arial" panose="020B0604020202020204" pitchFamily="34" charset="0"/>
              </a:rPr>
              <a:t>environmentalpimeetings@ardot.gov</a:t>
            </a:r>
          </a:p>
          <a:p>
            <a:pPr marL="342900" indent="-182880">
              <a:spcAft>
                <a:spcPts val="1200"/>
              </a:spcAft>
              <a:buFont typeface="Arial" panose="020B0604020202020204" pitchFamily="34" charset="0"/>
              <a:buChar char="•"/>
              <a:defRPr/>
            </a:pPr>
            <a:r>
              <a:rPr lang="en-US" sz="1600" b="0" dirty="0">
                <a:solidFill>
                  <a:schemeClr val="tx1"/>
                </a:solidFill>
              </a:rPr>
              <a:t>EPA E</a:t>
            </a:r>
            <a:r>
              <a:rPr lang="en-US" sz="1600" b="0" cap="none" dirty="0">
                <a:solidFill>
                  <a:schemeClr val="tx1"/>
                </a:solidFill>
              </a:rPr>
              <a:t>nvironmental Justice Learning Center</a:t>
            </a:r>
          </a:p>
          <a:p>
            <a:pPr marL="342900" indent="-182880">
              <a:spcAft>
                <a:spcPts val="1200"/>
              </a:spcAft>
              <a:buFont typeface="Arial" panose="020B0604020202020204" pitchFamily="34" charset="0"/>
              <a:buChar char="•"/>
              <a:defRPr/>
            </a:pPr>
            <a:r>
              <a:rPr lang="en-US" sz="1600" b="0" cap="none" dirty="0">
                <a:solidFill>
                  <a:schemeClr val="tx1"/>
                </a:solidFill>
                <a:cs typeface="Arial" panose="020B0604020202020204" pitchFamily="34" charset="0"/>
              </a:rPr>
              <a:t>The Road that Rebuilt a Neighborhood-Newtown Pike Extension Project </a:t>
            </a:r>
            <a:r>
              <a:rPr lang="en-US" sz="1600" cap="none" dirty="0">
                <a:solidFill>
                  <a:schemeClr val="tx1"/>
                </a:solidFill>
                <a:cs typeface="Arial" panose="020B0604020202020204" pitchFamily="34" charset="0"/>
                <a:hlinkClick r:id="rId3"/>
              </a:rPr>
              <a:t>https://newtownextension.com/wp-content/uploads/2019/06/2015-06_FHWA-Brochure-1.pdf</a:t>
            </a:r>
            <a:endParaRPr lang="en-US" sz="1600" cap="none" dirty="0">
              <a:solidFill>
                <a:schemeClr val="tx1"/>
              </a:solidFill>
              <a:cs typeface="Arial" panose="020B0604020202020204" pitchFamily="34" charset="0"/>
            </a:endParaRPr>
          </a:p>
          <a:p>
            <a:pPr marL="342900" indent="-182880">
              <a:spcAft>
                <a:spcPts val="1200"/>
              </a:spcAft>
              <a:buFont typeface="Arial" panose="020B0604020202020204" pitchFamily="34" charset="0"/>
              <a:buChar char="•"/>
              <a:defRPr/>
            </a:pPr>
            <a:r>
              <a:rPr lang="en-US" sz="1600" b="0" dirty="0">
                <a:solidFill>
                  <a:schemeClr val="tx1"/>
                </a:solidFill>
              </a:rPr>
              <a:t>FHWA E</a:t>
            </a:r>
            <a:r>
              <a:rPr lang="en-US" sz="1600" b="0" cap="none" dirty="0">
                <a:solidFill>
                  <a:schemeClr val="tx1"/>
                </a:solidFill>
              </a:rPr>
              <a:t>nvironmental Justice Toolkit</a:t>
            </a:r>
            <a:r>
              <a:rPr lang="en-US" sz="1600" b="0" u="sng" dirty="0">
                <a:solidFill>
                  <a:schemeClr val="tx1"/>
                </a:solidFill>
              </a:rPr>
              <a:t> </a:t>
            </a:r>
            <a:r>
              <a:rPr lang="en-US" sz="1600" u="sng" cap="none" dirty="0">
                <a:solidFill>
                  <a:srgbClr val="0000FF"/>
                </a:solidFill>
              </a:rPr>
              <a:t>https://www.environment.fhwa.dot.gov/env_topics/environmental_justice.aspx</a:t>
            </a:r>
          </a:p>
          <a:p>
            <a:pPr marL="342900" lvl="0" indent="-182880">
              <a:spcBef>
                <a:spcPts val="1200"/>
              </a:spcBef>
              <a:buSzPts val="2200"/>
              <a:buFont typeface="Arial"/>
              <a:buChar char="•"/>
            </a:pPr>
            <a:r>
              <a:rPr lang="en-US" sz="1600" b="0" cap="none" dirty="0">
                <a:solidFill>
                  <a:schemeClr val="tx1"/>
                </a:solidFill>
              </a:rPr>
              <a:t>Little Rock as the Nexus of Black Achievement in Arkansas </a:t>
            </a:r>
            <a:r>
              <a:rPr lang="en-US" sz="1600" cap="none" dirty="0">
                <a:solidFill>
                  <a:schemeClr val="tx1"/>
                </a:solidFill>
                <a:hlinkClick r:id="rId4"/>
              </a:rPr>
              <a:t>http://mosaictemplarspreservation.org/history_ninth/littlerocknexus.asp</a:t>
            </a:r>
            <a:endParaRPr lang="en-US" sz="1600" cap="none" dirty="0">
              <a:solidFill>
                <a:schemeClr val="tx1"/>
              </a:solidFill>
            </a:endParaRPr>
          </a:p>
          <a:p>
            <a:pPr marL="342900" lvl="0" indent="-182880">
              <a:spcBef>
                <a:spcPts val="0"/>
              </a:spcBef>
              <a:buSzPts val="2200"/>
              <a:buFont typeface="Arial"/>
              <a:buChar char="•"/>
            </a:pPr>
            <a:endParaRPr lang="en-US" sz="1600" b="0" dirty="0">
              <a:solidFill>
                <a:schemeClr val="tx1"/>
              </a:solidFill>
            </a:endParaRPr>
          </a:p>
          <a:p>
            <a:pPr marL="342900" lvl="0" indent="-182880">
              <a:spcBef>
                <a:spcPts val="0"/>
              </a:spcBef>
              <a:buSzPts val="2200"/>
              <a:buFont typeface="Arial"/>
              <a:buChar char="•"/>
            </a:pPr>
            <a:r>
              <a:rPr lang="en-US" sz="1600" b="0" dirty="0">
                <a:solidFill>
                  <a:schemeClr val="tx1"/>
                </a:solidFill>
              </a:rPr>
              <a:t>U.S. DOT </a:t>
            </a:r>
            <a:r>
              <a:rPr lang="en-US" sz="1600" b="0" cap="none" dirty="0">
                <a:solidFill>
                  <a:schemeClr val="tx1"/>
                </a:solidFill>
              </a:rPr>
              <a:t>Environmental</a:t>
            </a:r>
            <a:r>
              <a:rPr lang="en-US" sz="1600" b="0" dirty="0">
                <a:solidFill>
                  <a:schemeClr val="tx1"/>
                </a:solidFill>
              </a:rPr>
              <a:t> </a:t>
            </a:r>
            <a:r>
              <a:rPr lang="en-US" sz="1600" b="0" cap="none" dirty="0">
                <a:solidFill>
                  <a:schemeClr val="tx1"/>
                </a:solidFill>
              </a:rPr>
              <a:t>Justice Strategy                                 </a:t>
            </a:r>
            <a:r>
              <a:rPr lang="en-US" sz="1600" cap="none" dirty="0">
                <a:solidFill>
                  <a:schemeClr val="tx1"/>
                </a:solidFill>
                <a:hlinkClick r:id="rId5"/>
              </a:rPr>
              <a:t>https://www.transportation.gov/transportation-policy/environmental-justice/environmental- justice-strategy</a:t>
            </a:r>
            <a:endParaRPr lang="en-US" sz="1600" cap="none" dirty="0">
              <a:solidFill>
                <a:schemeClr val="tx1"/>
              </a:solidFill>
            </a:endParaRPr>
          </a:p>
          <a:p>
            <a:pPr marL="160020">
              <a:spcAft>
                <a:spcPts val="1200"/>
              </a:spcAft>
              <a:defRPr/>
            </a:pPr>
            <a:r>
              <a:rPr lang="en-US" sz="2000" b="0" cap="none" dirty="0">
                <a:solidFill>
                  <a:prstClr val="black"/>
                </a:solidFill>
                <a:latin typeface="Arial" panose="020B0604020202020204" pitchFamily="34" charset="0"/>
                <a:cs typeface="Arial" panose="020B0604020202020204" pitchFamily="34" charset="0"/>
              </a:rPr>
              <a:t/>
            </a:r>
            <a:br>
              <a:rPr lang="en-US" sz="2000" b="0" cap="none" dirty="0">
                <a:solidFill>
                  <a:prstClr val="black"/>
                </a:solidFill>
                <a:latin typeface="Arial" panose="020B0604020202020204" pitchFamily="34" charset="0"/>
                <a:cs typeface="Arial" panose="020B0604020202020204" pitchFamily="34" charset="0"/>
              </a:rPr>
            </a:br>
            <a:endParaRPr lang="en-US" sz="2000" b="0" cap="none" dirty="0">
              <a:solidFill>
                <a:prstClr val="black"/>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3200" y="5532255"/>
            <a:ext cx="2133600" cy="1239988"/>
          </a:xfrm>
          <a:prstGeom prst="rect">
            <a:avLst/>
          </a:prstGeom>
          <a:effectLst/>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19203" y="5771249"/>
            <a:ext cx="762000" cy="762000"/>
          </a:xfrm>
          <a:prstGeom prst="roundRect">
            <a:avLst>
              <a:gd name="adj" fmla="val 16667"/>
            </a:avLst>
          </a:prstGeom>
          <a:ln>
            <a:noFill/>
          </a:ln>
          <a:effectLst>
            <a:outerShdw blurRad="508000" dist="228600" dir="3000000" algn="tl" rotWithShape="0">
              <a:srgbClr val="000000">
                <a:alpha val="87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p:cNvSpPr txBox="1"/>
          <p:nvPr/>
        </p:nvSpPr>
        <p:spPr>
          <a:xfrm>
            <a:off x="2970535" y="5829374"/>
            <a:ext cx="3202929" cy="707886"/>
          </a:xfrm>
          <a:prstGeom prst="rect">
            <a:avLst/>
          </a:prstGeom>
          <a:noFill/>
        </p:spPr>
        <p:txBody>
          <a:bodyPr wrap="square" rtlCol="0">
            <a:spAutoFit/>
          </a:bodyPr>
          <a:lstStyle/>
          <a:p>
            <a:pPr marL="160020">
              <a:spcAft>
                <a:spcPts val="1200"/>
              </a:spcAft>
              <a:defRPr/>
            </a:pPr>
            <a:r>
              <a:rPr lang="en-US" sz="4000" b="1" kern="0" dirty="0">
                <a:solidFill>
                  <a:srgbClr val="1AA5E4"/>
                </a:solidFill>
              </a:rPr>
              <a:t>@myARDOT</a:t>
            </a:r>
          </a:p>
        </p:txBody>
      </p:sp>
      <p:pic>
        <p:nvPicPr>
          <p:cNvPr id="10" name="Content Placeholder 3" descr="AHTD_PowerPoint_SlideTemplate_textpages_footer1.jpg"/>
          <p:cNvPicPr>
            <a:picLocks noChangeAspect="1"/>
          </p:cNvPicPr>
          <p:nvPr/>
        </p:nvPicPr>
        <p:blipFill>
          <a:blip r:embed="rId8" cstate="print"/>
          <a:stretch>
            <a:fillRect/>
          </a:stretch>
        </p:blipFill>
        <p:spPr>
          <a:xfrm>
            <a:off x="0" y="0"/>
            <a:ext cx="9144000" cy="651867"/>
          </a:xfrm>
          <a:prstGeom prst="rect">
            <a:avLst/>
          </a:prstGeom>
          <a:noFill/>
          <a:ln>
            <a:noFill/>
          </a:ln>
        </p:spPr>
      </p:pic>
      <p:cxnSp>
        <p:nvCxnSpPr>
          <p:cNvPr id="13" name="Straight Connector 12"/>
          <p:cNvCxnSpPr/>
          <p:nvPr/>
        </p:nvCxnSpPr>
        <p:spPr>
          <a:xfrm>
            <a:off x="0" y="741680"/>
            <a:ext cx="9144000"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14" name="Title 1"/>
          <p:cNvSpPr txBox="1">
            <a:spLocks/>
          </p:cNvSpPr>
          <p:nvPr/>
        </p:nvSpPr>
        <p:spPr>
          <a:xfrm>
            <a:off x="21336" y="131564"/>
            <a:ext cx="9122664" cy="457200"/>
          </a:xfrm>
          <a:prstGeom prst="rect">
            <a:avLst/>
          </a:prstGeom>
        </p:spPr>
        <p:txBody>
          <a:bodyPr vert="horz" lIns="91440" tIns="45720" rIns="91440" bIns="45720" rtlCol="0" anchor="ctr">
            <a:noAutofit/>
          </a:bodyPr>
          <a:lstStyle/>
          <a:p>
            <a:pPr algn="ctr">
              <a:spcBef>
                <a:spcPct val="0"/>
              </a:spcBef>
              <a:defRPr/>
            </a:pPr>
            <a:r>
              <a:rPr lang="en-US" sz="2800" b="1" dirty="0">
                <a:solidFill>
                  <a:prstClr val="white"/>
                </a:solidFill>
                <a:latin typeface="Arial Narrow" pitchFamily="34" charset="0"/>
              </a:rPr>
              <a:t>Arkansas Department of Transportation</a:t>
            </a:r>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400" y="108762"/>
            <a:ext cx="1165862" cy="434341"/>
          </a:xfrm>
          <a:prstGeom prst="rect">
            <a:avLst/>
          </a:prstGeom>
        </p:spPr>
      </p:pic>
    </p:spTree>
    <p:extLst>
      <p:ext uri="{BB962C8B-B14F-4D97-AF65-F5344CB8AC3E}">
        <p14:creationId xmlns:p14="http://schemas.microsoft.com/office/powerpoint/2010/main" val="2175256292"/>
      </p:ext>
    </p:extLst>
  </p:cSld>
  <p:clrMapOvr>
    <a:masterClrMapping/>
  </p:clrMapOvr>
  <mc:AlternateContent xmlns:mc="http://schemas.openxmlformats.org/markup-compatibility/2006" xmlns:p14="http://schemas.microsoft.com/office/powerpoint/2010/main">
    <mc:Choice Requires="p14">
      <p:transition spd="slow" p14:dur="2000">
        <p:checker/>
      </p:transition>
    </mc:Choice>
    <mc:Fallback xmlns="">
      <p:transition spd="slow">
        <p:checke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EC470-0329-4132-8C71-1242B165BE0F}"/>
              </a:ext>
            </a:extLst>
          </p:cNvPr>
          <p:cNvSpPr>
            <a:spLocks noGrp="1"/>
          </p:cNvSpPr>
          <p:nvPr>
            <p:ph type="title"/>
          </p:nvPr>
        </p:nvSpPr>
        <p:spPr/>
        <p:txBody>
          <a:bodyPr/>
          <a:lstStyle/>
          <a:p>
            <a:r>
              <a:rPr lang="en-US" b="1" dirty="0">
                <a:solidFill>
                  <a:srgbClr val="366092"/>
                </a:solidFill>
                <a:latin typeface="Arial Narrow"/>
                <a:ea typeface="Arial Narrow"/>
                <a:cs typeface="Arial Narrow"/>
                <a:sym typeface="Arial Narrow"/>
              </a:rPr>
              <a:t>What is Environmental Justice?</a:t>
            </a:r>
            <a:endParaRPr lang="en-US" dirty="0"/>
          </a:p>
        </p:txBody>
      </p:sp>
      <p:sp>
        <p:nvSpPr>
          <p:cNvPr id="3" name="Text Placeholder 2">
            <a:extLst>
              <a:ext uri="{FF2B5EF4-FFF2-40B4-BE49-F238E27FC236}">
                <a16:creationId xmlns:a16="http://schemas.microsoft.com/office/drawing/2014/main" id="{AC385D31-CC09-40B9-8E9B-97CF3A5A0C36}"/>
              </a:ext>
            </a:extLst>
          </p:cNvPr>
          <p:cNvSpPr>
            <a:spLocks noGrp="1"/>
          </p:cNvSpPr>
          <p:nvPr>
            <p:ph type="body" idx="1"/>
          </p:nvPr>
        </p:nvSpPr>
        <p:spPr>
          <a:xfrm>
            <a:off x="457200" y="1600200"/>
            <a:ext cx="4114800" cy="4525963"/>
          </a:xfrm>
        </p:spPr>
        <p:txBody>
          <a:bodyPr/>
          <a:lstStyle/>
          <a:p>
            <a:r>
              <a:rPr lang="en-US" sz="2400" dirty="0">
                <a:solidFill>
                  <a:srgbClr val="002060"/>
                </a:solidFill>
              </a:rPr>
              <a:t>Identifying and addressing </a:t>
            </a:r>
            <a:r>
              <a:rPr lang="en-US" sz="2400" b="1" dirty="0">
                <a:solidFill>
                  <a:srgbClr val="002060"/>
                </a:solidFill>
              </a:rPr>
              <a:t>disproportionately high and adverse effects </a:t>
            </a:r>
            <a:r>
              <a:rPr lang="en-US" sz="2400" dirty="0">
                <a:solidFill>
                  <a:srgbClr val="002060"/>
                </a:solidFill>
              </a:rPr>
              <a:t>of the agency's programs, policies, and activities </a:t>
            </a:r>
            <a:r>
              <a:rPr lang="en-US" sz="2400" b="1" dirty="0">
                <a:solidFill>
                  <a:srgbClr val="002060"/>
                </a:solidFill>
              </a:rPr>
              <a:t>on minority populations and low-income populations </a:t>
            </a:r>
            <a:r>
              <a:rPr lang="en-US" sz="2400" dirty="0">
                <a:solidFill>
                  <a:srgbClr val="002060"/>
                </a:solidFill>
              </a:rPr>
              <a:t>to achieve an equitable distribution of benefits and burdens.</a:t>
            </a:r>
            <a:endParaRPr lang="en-US" dirty="0"/>
          </a:p>
        </p:txBody>
      </p:sp>
      <p:pic>
        <p:nvPicPr>
          <p:cNvPr id="5" name="Picture 4"/>
          <p:cNvPicPr>
            <a:picLocks noChangeAspect="1"/>
          </p:cNvPicPr>
          <p:nvPr/>
        </p:nvPicPr>
        <p:blipFill>
          <a:blip r:embed="rId3"/>
          <a:stretch>
            <a:fillRect/>
          </a:stretch>
        </p:blipFill>
        <p:spPr>
          <a:xfrm>
            <a:off x="4572000" y="1447800"/>
            <a:ext cx="3828802" cy="2519362"/>
          </a:xfrm>
          <a:prstGeom prst="rect">
            <a:avLst/>
          </a:prstGeom>
        </p:spPr>
      </p:pic>
      <p:pic>
        <p:nvPicPr>
          <p:cNvPr id="6" name="Picture 5"/>
          <p:cNvPicPr>
            <a:picLocks noChangeAspect="1"/>
          </p:cNvPicPr>
          <p:nvPr/>
        </p:nvPicPr>
        <p:blipFill>
          <a:blip r:embed="rId4"/>
          <a:stretch>
            <a:fillRect/>
          </a:stretch>
        </p:blipFill>
        <p:spPr>
          <a:xfrm>
            <a:off x="4572001" y="4251184"/>
            <a:ext cx="4038600" cy="2463171"/>
          </a:xfrm>
          <a:prstGeom prst="rect">
            <a:avLst/>
          </a:prstGeom>
        </p:spPr>
      </p:pic>
    </p:spTree>
    <p:extLst>
      <p:ext uri="{BB962C8B-B14F-4D97-AF65-F5344CB8AC3E}">
        <p14:creationId xmlns:p14="http://schemas.microsoft.com/office/powerpoint/2010/main" val="297280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1">
                    <a:lumMod val="75000"/>
                  </a:schemeClr>
                </a:solidFill>
                <a:latin typeface="Arial Narrow" pitchFamily="34" charset="0"/>
              </a:rPr>
              <a:t>Minority</a:t>
            </a:r>
            <a:endParaRPr lang="en-US" dirty="0">
              <a:solidFill>
                <a:schemeClr val="accent1">
                  <a:lumMod val="75000"/>
                </a:schemeClr>
              </a:solidFill>
            </a:endParaRPr>
          </a:p>
        </p:txBody>
      </p:sp>
      <p:pic>
        <p:nvPicPr>
          <p:cNvPr id="4" name="Content Placeholder 3" descr="AHTD_PowerPoint_SlideTemplate_textpages_footer1.jpg"/>
          <p:cNvPicPr>
            <a:picLocks noGrp="1" noChangeAspect="1"/>
          </p:cNvPicPr>
          <p:nvPr>
            <p:ph idx="1"/>
          </p:nvPr>
        </p:nvPicPr>
        <p:blipFill>
          <a:blip r:embed="rId3" cstate="print"/>
          <a:stretch>
            <a:fillRect/>
          </a:stretch>
        </p:blipFill>
        <p:spPr>
          <a:xfrm>
            <a:off x="0" y="6116836"/>
            <a:ext cx="9144000" cy="741164"/>
          </a:xfrm>
          <a:prstGeom prst="rect">
            <a:avLst/>
          </a:prstGeom>
          <a:noFill/>
          <a:ln>
            <a:noFill/>
          </a:ln>
        </p:spPr>
      </p:pic>
      <p:sp>
        <p:nvSpPr>
          <p:cNvPr id="7" name="Title 1"/>
          <p:cNvSpPr txBox="1">
            <a:spLocks/>
          </p:cNvSpPr>
          <p:nvPr/>
        </p:nvSpPr>
        <p:spPr>
          <a:xfrm>
            <a:off x="1318262" y="6248400"/>
            <a:ext cx="5105400" cy="4572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Narrow" pitchFamily="34" charset="0"/>
                <a:ea typeface="+mj-ea"/>
                <a:cs typeface="+mj-cs"/>
              </a:rPr>
              <a:t>ARKANSAS DEPARTMENT OF TRANSPORTATION</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6248400"/>
            <a:ext cx="1165862" cy="434341"/>
          </a:xfrm>
          <a:prstGeom prst="rect">
            <a:avLst/>
          </a:prstGeom>
        </p:spPr>
      </p:pic>
      <p:sp>
        <p:nvSpPr>
          <p:cNvPr id="8" name="Rectangle 3">
            <a:extLst>
              <a:ext uri="{FF2B5EF4-FFF2-40B4-BE49-F238E27FC236}">
                <a16:creationId xmlns:a16="http://schemas.microsoft.com/office/drawing/2014/main" id="{DA62E98D-E18B-4942-963A-76F80D46641D}"/>
              </a:ext>
            </a:extLst>
          </p:cNvPr>
          <p:cNvSpPr txBox="1">
            <a:spLocks noChangeArrowheads="1"/>
          </p:cNvSpPr>
          <p:nvPr/>
        </p:nvSpPr>
        <p:spPr>
          <a:xfrm>
            <a:off x="1219200" y="1417638"/>
            <a:ext cx="7345676" cy="6172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tx1">
                  <a:lumMod val="75000"/>
                  <a:lumOff val="25000"/>
                </a:schemeClr>
              </a:buClr>
              <a:defRPr/>
            </a:pPr>
            <a:r>
              <a:rPr lang="en-US" altLang="en-US" sz="2000" b="1" dirty="0">
                <a:solidFill>
                  <a:schemeClr val="accent1">
                    <a:lumMod val="75000"/>
                  </a:schemeClr>
                </a:solidFill>
              </a:rPr>
              <a:t>Black </a:t>
            </a:r>
            <a:r>
              <a:rPr lang="en-US" altLang="en-US" sz="2000" dirty="0">
                <a:solidFill>
                  <a:schemeClr val="accent1">
                    <a:lumMod val="75000"/>
                  </a:schemeClr>
                </a:solidFill>
              </a:rPr>
              <a:t>(having origins in any of the black racial groups of Africa);</a:t>
            </a:r>
          </a:p>
          <a:p>
            <a:pPr>
              <a:buClr>
                <a:schemeClr val="tx1">
                  <a:lumMod val="75000"/>
                  <a:lumOff val="25000"/>
                </a:schemeClr>
              </a:buClr>
              <a:defRPr/>
            </a:pPr>
            <a:r>
              <a:rPr lang="en-US" altLang="en-US" sz="2000" b="1" dirty="0">
                <a:solidFill>
                  <a:schemeClr val="accent1">
                    <a:lumMod val="75000"/>
                  </a:schemeClr>
                </a:solidFill>
              </a:rPr>
              <a:t>Hispanic or Latino </a:t>
            </a:r>
            <a:r>
              <a:rPr lang="en-US" altLang="en-US" sz="2000" dirty="0">
                <a:solidFill>
                  <a:schemeClr val="accent1">
                    <a:lumMod val="75000"/>
                  </a:schemeClr>
                </a:solidFill>
              </a:rPr>
              <a:t>(of Mexican, Puerto Rican, Cuban, Central or South American or other Spanish culture or origin, regardless of race);</a:t>
            </a:r>
          </a:p>
          <a:p>
            <a:pPr>
              <a:buClr>
                <a:schemeClr val="tx1">
                  <a:lumMod val="75000"/>
                  <a:lumOff val="25000"/>
                </a:schemeClr>
              </a:buClr>
              <a:defRPr/>
            </a:pPr>
            <a:r>
              <a:rPr lang="en-US" altLang="en-US" sz="2000" b="1" dirty="0">
                <a:solidFill>
                  <a:schemeClr val="accent1">
                    <a:lumMod val="75000"/>
                  </a:schemeClr>
                </a:solidFill>
              </a:rPr>
              <a:t>Asian American </a:t>
            </a:r>
            <a:r>
              <a:rPr lang="en-US" altLang="en-US" sz="2000" dirty="0">
                <a:solidFill>
                  <a:schemeClr val="accent1">
                    <a:lumMod val="75000"/>
                  </a:schemeClr>
                </a:solidFill>
              </a:rPr>
              <a:t>(having origins in any of the original peoples of the Far East, Southeast Asia, the Indian subcontinent); or</a:t>
            </a:r>
          </a:p>
          <a:p>
            <a:pPr>
              <a:buClr>
                <a:schemeClr val="tx1">
                  <a:lumMod val="75000"/>
                  <a:lumOff val="25000"/>
                </a:schemeClr>
              </a:buClr>
              <a:defRPr/>
            </a:pPr>
            <a:r>
              <a:rPr lang="en-US" altLang="en-US" sz="2000" b="1" dirty="0">
                <a:solidFill>
                  <a:schemeClr val="accent1">
                    <a:lumMod val="75000"/>
                  </a:schemeClr>
                </a:solidFill>
              </a:rPr>
              <a:t>American Indian and Alaska Native </a:t>
            </a:r>
            <a:r>
              <a:rPr lang="en-US" altLang="en-US" sz="2000" dirty="0">
                <a:solidFill>
                  <a:schemeClr val="accent1">
                    <a:lumMod val="75000"/>
                  </a:schemeClr>
                </a:solidFill>
              </a:rPr>
              <a:t>(having origins in any of the original people of North America and who maintains cultural identification through tribal affiliation or community recognition); or</a:t>
            </a:r>
          </a:p>
          <a:p>
            <a:pPr>
              <a:buClr>
                <a:schemeClr val="tx1">
                  <a:lumMod val="75000"/>
                  <a:lumOff val="25000"/>
                </a:schemeClr>
              </a:buClr>
              <a:defRPr/>
            </a:pPr>
            <a:r>
              <a:rPr lang="en-US" altLang="en-US" sz="2000" b="1" dirty="0">
                <a:solidFill>
                  <a:schemeClr val="accent1">
                    <a:lumMod val="75000"/>
                  </a:schemeClr>
                </a:solidFill>
              </a:rPr>
              <a:t>Native Hawaiian and Other Pacific Islander </a:t>
            </a:r>
            <a:r>
              <a:rPr lang="en-US" altLang="en-US" sz="2000" dirty="0">
                <a:solidFill>
                  <a:schemeClr val="accent1">
                    <a:lumMod val="75000"/>
                  </a:schemeClr>
                </a:solidFill>
              </a:rPr>
              <a:t>(having origins in any of the original peoples of Hawaii, Guam, Samoa or Pacific Islands).</a:t>
            </a:r>
          </a:p>
        </p:txBody>
      </p:sp>
    </p:spTree>
    <p:extLst>
      <p:ext uri="{BB962C8B-B14F-4D97-AF65-F5344CB8AC3E}">
        <p14:creationId xmlns:p14="http://schemas.microsoft.com/office/powerpoint/2010/main" val="37546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1">
                    <a:lumMod val="75000"/>
                  </a:schemeClr>
                </a:solidFill>
              </a:rPr>
              <a:t>Low-Income</a:t>
            </a:r>
          </a:p>
        </p:txBody>
      </p:sp>
      <p:pic>
        <p:nvPicPr>
          <p:cNvPr id="4" name="Content Placeholder 3" descr="AHTD_PowerPoint_SlideTemplate_textpages_footer1.jpg"/>
          <p:cNvPicPr>
            <a:picLocks noGrp="1" noChangeAspect="1"/>
          </p:cNvPicPr>
          <p:nvPr>
            <p:ph idx="1"/>
          </p:nvPr>
        </p:nvPicPr>
        <p:blipFill>
          <a:blip r:embed="rId3" cstate="print"/>
          <a:stretch>
            <a:fillRect/>
          </a:stretch>
        </p:blipFill>
        <p:spPr>
          <a:xfrm>
            <a:off x="0" y="6116836"/>
            <a:ext cx="9144000" cy="741164"/>
          </a:xfrm>
          <a:prstGeom prst="rect">
            <a:avLst/>
          </a:prstGeom>
          <a:noFill/>
          <a:ln>
            <a:noFill/>
          </a:ln>
        </p:spPr>
      </p:pic>
      <p:sp>
        <p:nvSpPr>
          <p:cNvPr id="7" name="Title 1"/>
          <p:cNvSpPr txBox="1">
            <a:spLocks/>
          </p:cNvSpPr>
          <p:nvPr/>
        </p:nvSpPr>
        <p:spPr>
          <a:xfrm>
            <a:off x="1318262" y="6248400"/>
            <a:ext cx="5105400" cy="4572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Narrow" pitchFamily="34" charset="0"/>
                <a:ea typeface="+mj-ea"/>
                <a:cs typeface="+mj-cs"/>
              </a:rPr>
              <a:t>ARKANSAS DEPARTMENT OF TRANSPORTATION</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6248400"/>
            <a:ext cx="1165862" cy="434341"/>
          </a:xfrm>
          <a:prstGeom prst="rect">
            <a:avLst/>
          </a:prstGeom>
        </p:spPr>
      </p:pic>
      <p:sp>
        <p:nvSpPr>
          <p:cNvPr id="6" name="Rectangle 3">
            <a:extLst>
              <a:ext uri="{FF2B5EF4-FFF2-40B4-BE49-F238E27FC236}">
                <a16:creationId xmlns:a16="http://schemas.microsoft.com/office/drawing/2014/main" id="{4E9579C5-9C16-4F42-8414-A4594FF4B2F7}"/>
              </a:ext>
            </a:extLst>
          </p:cNvPr>
          <p:cNvSpPr txBox="1">
            <a:spLocks noChangeArrowheads="1"/>
          </p:cNvSpPr>
          <p:nvPr/>
        </p:nvSpPr>
        <p:spPr>
          <a:xfrm>
            <a:off x="609600" y="1675688"/>
            <a:ext cx="7924800" cy="50299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chemeClr val="tx1">
                  <a:lumMod val="75000"/>
                  <a:lumOff val="25000"/>
                </a:schemeClr>
              </a:buClr>
              <a:buFont typeface="Arial" pitchFamily="34" charset="0"/>
              <a:buNone/>
              <a:defRPr/>
            </a:pPr>
            <a:r>
              <a:rPr lang="en-US" altLang="en-US" sz="2200" b="1" dirty="0">
                <a:solidFill>
                  <a:schemeClr val="accent1">
                    <a:lumMod val="75000"/>
                  </a:schemeClr>
                </a:solidFill>
              </a:rPr>
              <a:t>Low-Income</a:t>
            </a:r>
          </a:p>
          <a:p>
            <a:pPr lvl="1">
              <a:buClr>
                <a:schemeClr val="tx1">
                  <a:lumMod val="75000"/>
                  <a:lumOff val="25000"/>
                </a:schemeClr>
              </a:buClr>
              <a:buFontTx/>
              <a:buChar char="•"/>
              <a:defRPr/>
            </a:pPr>
            <a:r>
              <a:rPr lang="en-US" altLang="en-US" sz="2200" dirty="0">
                <a:solidFill>
                  <a:schemeClr val="accent1">
                    <a:lumMod val="75000"/>
                  </a:schemeClr>
                </a:solidFill>
              </a:rPr>
              <a:t>A household income at or below the Department of Health and Human Services poverty guidelines of </a:t>
            </a:r>
            <a:r>
              <a:rPr lang="en-US" altLang="en-US" sz="2200" u="sng" dirty="0">
                <a:solidFill>
                  <a:schemeClr val="accent1">
                    <a:lumMod val="75000"/>
                  </a:schemeClr>
                </a:solidFill>
              </a:rPr>
              <a:t>$25,750</a:t>
            </a:r>
            <a:r>
              <a:rPr lang="en-US" altLang="en-US" sz="2200" dirty="0">
                <a:solidFill>
                  <a:schemeClr val="accent1">
                    <a:lumMod val="75000"/>
                  </a:schemeClr>
                </a:solidFill>
              </a:rPr>
              <a:t> for a household of four (2019).</a:t>
            </a:r>
          </a:p>
          <a:p>
            <a:pPr marL="0" indent="0">
              <a:buClr>
                <a:schemeClr val="tx1">
                  <a:lumMod val="75000"/>
                  <a:lumOff val="25000"/>
                </a:schemeClr>
              </a:buClr>
              <a:buFont typeface="Arial" pitchFamily="34" charset="0"/>
              <a:buNone/>
              <a:defRPr/>
            </a:pPr>
            <a:r>
              <a:rPr lang="en-US" altLang="en-US" sz="2200" b="1" dirty="0">
                <a:solidFill>
                  <a:schemeClr val="accent1">
                    <a:lumMod val="75000"/>
                  </a:schemeClr>
                </a:solidFill>
              </a:rPr>
              <a:t>Low-Income Population</a:t>
            </a:r>
          </a:p>
          <a:p>
            <a:pPr lvl="1">
              <a:buClr>
                <a:schemeClr val="tx1">
                  <a:lumMod val="75000"/>
                  <a:lumOff val="25000"/>
                </a:schemeClr>
              </a:buClr>
              <a:buFontTx/>
              <a:buChar char="•"/>
              <a:defRPr/>
            </a:pPr>
            <a:r>
              <a:rPr lang="en-US" altLang="en-US" sz="2200" dirty="0">
                <a:solidFill>
                  <a:schemeClr val="accent1">
                    <a:lumMod val="75000"/>
                  </a:schemeClr>
                </a:solidFill>
              </a:rPr>
              <a:t>Any readily Identifiable group of low-income persons who live in geographic proximity, and, if circumstances warrant, geographically dispersed/transient persons (such as migrant workers or Native Americans) who would be similarly affected by a proposed FHWA program, policy, or activity.</a:t>
            </a:r>
          </a:p>
          <a:p>
            <a:pPr lvl="1">
              <a:buClr>
                <a:schemeClr val="tx1">
                  <a:lumMod val="75000"/>
                  <a:lumOff val="25000"/>
                </a:schemeClr>
              </a:buClr>
              <a:buFont typeface="Wingdings 2" charset="2"/>
              <a:buChar char=""/>
              <a:defRPr/>
            </a:pPr>
            <a:endParaRPr lang="en-US" altLang="en-US" sz="2000" b="1" dirty="0">
              <a:solidFill>
                <a:schemeClr val="tx1">
                  <a:lumMod val="75000"/>
                  <a:lumOff val="25000"/>
                </a:schemeClr>
              </a:solidFill>
            </a:endParaRPr>
          </a:p>
        </p:txBody>
      </p:sp>
    </p:spTree>
    <p:extLst>
      <p:ext uri="{BB962C8B-B14F-4D97-AF65-F5344CB8AC3E}">
        <p14:creationId xmlns:p14="http://schemas.microsoft.com/office/powerpoint/2010/main" val="3402165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1">
                    <a:lumMod val="75000"/>
                  </a:schemeClr>
                </a:solidFill>
                <a:latin typeface="Arial Narrow" pitchFamily="34" charset="0"/>
              </a:rPr>
              <a:t>Underserved Population</a:t>
            </a:r>
            <a:endParaRPr lang="en-US" dirty="0">
              <a:solidFill>
                <a:schemeClr val="accent1">
                  <a:lumMod val="75000"/>
                </a:schemeClr>
              </a:solidFill>
            </a:endParaRPr>
          </a:p>
        </p:txBody>
      </p:sp>
      <p:pic>
        <p:nvPicPr>
          <p:cNvPr id="4" name="Content Placeholder 3" descr="AHTD_PowerPoint_SlideTemplate_textpages_footer1.jpg"/>
          <p:cNvPicPr>
            <a:picLocks noGrp="1" noChangeAspect="1"/>
          </p:cNvPicPr>
          <p:nvPr>
            <p:ph idx="1"/>
          </p:nvPr>
        </p:nvPicPr>
        <p:blipFill>
          <a:blip r:embed="rId3" cstate="print"/>
          <a:stretch>
            <a:fillRect/>
          </a:stretch>
        </p:blipFill>
        <p:spPr>
          <a:xfrm>
            <a:off x="0" y="6116836"/>
            <a:ext cx="9144000" cy="741164"/>
          </a:xfrm>
          <a:prstGeom prst="rect">
            <a:avLst/>
          </a:prstGeom>
          <a:noFill/>
          <a:ln>
            <a:noFill/>
          </a:ln>
        </p:spPr>
      </p:pic>
      <p:sp>
        <p:nvSpPr>
          <p:cNvPr id="7" name="Title 1"/>
          <p:cNvSpPr txBox="1">
            <a:spLocks/>
          </p:cNvSpPr>
          <p:nvPr/>
        </p:nvSpPr>
        <p:spPr>
          <a:xfrm>
            <a:off x="1318262" y="6248400"/>
            <a:ext cx="5105400" cy="4572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Narrow" pitchFamily="34" charset="0"/>
                <a:ea typeface="+mj-ea"/>
                <a:cs typeface="+mj-cs"/>
              </a:rPr>
              <a:t>ARKANSAS DEPARTMENT OF TRANSPORTATION</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6248400"/>
            <a:ext cx="1165862" cy="434341"/>
          </a:xfrm>
          <a:prstGeom prst="rect">
            <a:avLst/>
          </a:prstGeom>
        </p:spPr>
      </p:pic>
      <p:pic>
        <p:nvPicPr>
          <p:cNvPr id="6" name="Picture 5"/>
          <p:cNvPicPr>
            <a:picLocks noChangeAspect="1"/>
          </p:cNvPicPr>
          <p:nvPr/>
        </p:nvPicPr>
        <p:blipFill>
          <a:blip r:embed="rId5"/>
          <a:stretch>
            <a:fillRect/>
          </a:stretch>
        </p:blipFill>
        <p:spPr>
          <a:xfrm>
            <a:off x="304800" y="1500287"/>
            <a:ext cx="3709988" cy="2266950"/>
          </a:xfrm>
          <a:prstGeom prst="rect">
            <a:avLst/>
          </a:prstGeom>
        </p:spPr>
      </p:pic>
      <p:pic>
        <p:nvPicPr>
          <p:cNvPr id="9" name="Picture 8"/>
          <p:cNvPicPr>
            <a:picLocks noChangeAspect="1"/>
          </p:cNvPicPr>
          <p:nvPr/>
        </p:nvPicPr>
        <p:blipFill>
          <a:blip r:embed="rId6"/>
          <a:stretch>
            <a:fillRect/>
          </a:stretch>
        </p:blipFill>
        <p:spPr>
          <a:xfrm>
            <a:off x="4267200" y="1500287"/>
            <a:ext cx="4524375" cy="2308004"/>
          </a:xfrm>
          <a:prstGeom prst="rect">
            <a:avLst/>
          </a:prstGeom>
        </p:spPr>
      </p:pic>
      <p:pic>
        <p:nvPicPr>
          <p:cNvPr id="10" name="Picture 9"/>
          <p:cNvPicPr>
            <a:picLocks noChangeAspect="1"/>
          </p:cNvPicPr>
          <p:nvPr/>
        </p:nvPicPr>
        <p:blipFill>
          <a:blip r:embed="rId7"/>
          <a:stretch>
            <a:fillRect/>
          </a:stretch>
        </p:blipFill>
        <p:spPr>
          <a:xfrm>
            <a:off x="304801" y="4061260"/>
            <a:ext cx="4267200" cy="1989794"/>
          </a:xfrm>
          <a:prstGeom prst="rect">
            <a:avLst/>
          </a:prstGeom>
        </p:spPr>
      </p:pic>
      <p:pic>
        <p:nvPicPr>
          <p:cNvPr id="11" name="Google Shape;193;p20">
            <a:extLst>
              <a:ext uri="{FF2B5EF4-FFF2-40B4-BE49-F238E27FC236}">
                <a16:creationId xmlns:a16="http://schemas.microsoft.com/office/drawing/2014/main" id="{CCAED784-F02E-43C2-8775-E51E012086B3}"/>
              </a:ext>
            </a:extLst>
          </p:cNvPr>
          <p:cNvPicPr preferRelativeResize="0"/>
          <p:nvPr/>
        </p:nvPicPr>
        <p:blipFill>
          <a:blip r:embed="rId8">
            <a:alphaModFix/>
          </a:blip>
          <a:stretch>
            <a:fillRect/>
          </a:stretch>
        </p:blipFill>
        <p:spPr>
          <a:xfrm>
            <a:off x="5181600" y="4061260"/>
            <a:ext cx="3276600" cy="1956179"/>
          </a:xfrm>
          <a:prstGeom prst="rect">
            <a:avLst/>
          </a:prstGeom>
          <a:noFill/>
          <a:ln>
            <a:noFill/>
          </a:ln>
        </p:spPr>
      </p:pic>
    </p:spTree>
    <p:extLst>
      <p:ext uri="{BB962C8B-B14F-4D97-AF65-F5344CB8AC3E}">
        <p14:creationId xmlns:p14="http://schemas.microsoft.com/office/powerpoint/2010/main" val="3006419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r>
              <a:rPr lang="en-US" b="1" dirty="0">
                <a:solidFill>
                  <a:schemeClr val="accent1">
                    <a:lumMod val="75000"/>
                  </a:schemeClr>
                </a:solidFill>
                <a:latin typeface="Arial Narrow" pitchFamily="34" charset="0"/>
              </a:rPr>
              <a:t>Disproportionately High and Adverse Effect</a:t>
            </a:r>
            <a:endParaRPr lang="en-US" dirty="0">
              <a:solidFill>
                <a:schemeClr val="accent1">
                  <a:lumMod val="75000"/>
                </a:schemeClr>
              </a:solidFill>
            </a:endParaRPr>
          </a:p>
        </p:txBody>
      </p:sp>
      <p:pic>
        <p:nvPicPr>
          <p:cNvPr id="4" name="Content Placeholder 3" descr="AHTD_PowerPoint_SlideTemplate_textpages_footer1.jpg"/>
          <p:cNvPicPr>
            <a:picLocks noGrp="1" noChangeAspect="1"/>
          </p:cNvPicPr>
          <p:nvPr>
            <p:ph idx="1"/>
          </p:nvPr>
        </p:nvPicPr>
        <p:blipFill>
          <a:blip r:embed="rId3" cstate="print"/>
          <a:stretch>
            <a:fillRect/>
          </a:stretch>
        </p:blipFill>
        <p:spPr>
          <a:xfrm>
            <a:off x="0" y="6116836"/>
            <a:ext cx="9144000" cy="741164"/>
          </a:xfrm>
          <a:prstGeom prst="rect">
            <a:avLst/>
          </a:prstGeom>
          <a:noFill/>
          <a:ln>
            <a:noFill/>
          </a:ln>
        </p:spPr>
      </p:pic>
      <p:sp>
        <p:nvSpPr>
          <p:cNvPr id="7" name="Title 1"/>
          <p:cNvSpPr txBox="1">
            <a:spLocks/>
          </p:cNvSpPr>
          <p:nvPr/>
        </p:nvSpPr>
        <p:spPr>
          <a:xfrm>
            <a:off x="1318262" y="6248400"/>
            <a:ext cx="5105400" cy="4572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Narrow" pitchFamily="34" charset="0"/>
                <a:ea typeface="+mj-ea"/>
                <a:cs typeface="+mj-cs"/>
              </a:rPr>
              <a:t>ARKANSAS DEPARTMENT OF TRANSPORTATION</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6248400"/>
            <a:ext cx="1165862" cy="434341"/>
          </a:xfrm>
          <a:prstGeom prst="rect">
            <a:avLst/>
          </a:prstGeom>
        </p:spPr>
      </p:pic>
      <p:pic>
        <p:nvPicPr>
          <p:cNvPr id="6" name="Picture 5">
            <a:extLst>
              <a:ext uri="{FF2B5EF4-FFF2-40B4-BE49-F238E27FC236}">
                <a16:creationId xmlns:a16="http://schemas.microsoft.com/office/drawing/2014/main" id="{6E07E174-F516-48B0-B7DA-65E24F0D1B39}"/>
              </a:ext>
            </a:extLst>
          </p:cNvPr>
          <p:cNvPicPr>
            <a:picLocks noChangeAspect="1"/>
          </p:cNvPicPr>
          <p:nvPr/>
        </p:nvPicPr>
        <p:blipFill rotWithShape="1">
          <a:blip r:embed="rId5"/>
          <a:srcRect l="51313" t="24635" r="22121" b="19876"/>
          <a:stretch/>
        </p:blipFill>
        <p:spPr>
          <a:xfrm>
            <a:off x="457200" y="1981200"/>
            <a:ext cx="2851684" cy="3350459"/>
          </a:xfrm>
          <a:prstGeom prst="rect">
            <a:avLst/>
          </a:prstGeom>
        </p:spPr>
      </p:pic>
      <p:pic>
        <p:nvPicPr>
          <p:cNvPr id="5" name="Picture 4"/>
          <p:cNvPicPr>
            <a:picLocks noChangeAspect="1"/>
          </p:cNvPicPr>
          <p:nvPr/>
        </p:nvPicPr>
        <p:blipFill>
          <a:blip r:embed="rId6"/>
          <a:stretch>
            <a:fillRect/>
          </a:stretch>
        </p:blipFill>
        <p:spPr>
          <a:xfrm>
            <a:off x="3890656" y="1981200"/>
            <a:ext cx="5066011" cy="3138600"/>
          </a:xfrm>
          <a:prstGeom prst="rect">
            <a:avLst/>
          </a:prstGeom>
        </p:spPr>
      </p:pic>
    </p:spTree>
    <p:extLst>
      <p:ext uri="{BB962C8B-B14F-4D97-AF65-F5344CB8AC3E}">
        <p14:creationId xmlns:p14="http://schemas.microsoft.com/office/powerpoint/2010/main" val="3927171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accent1">
                    <a:lumMod val="75000"/>
                  </a:schemeClr>
                </a:solidFill>
                <a:latin typeface="Arial Narrow" pitchFamily="34" charset="0"/>
              </a:rPr>
              <a:t>Disproportionately High and Adverse Effect</a:t>
            </a:r>
            <a:endParaRPr lang="en-US" dirty="0">
              <a:solidFill>
                <a:schemeClr val="accent1">
                  <a:lumMod val="75000"/>
                </a:schemeClr>
              </a:solidFill>
            </a:endParaRPr>
          </a:p>
        </p:txBody>
      </p:sp>
      <p:pic>
        <p:nvPicPr>
          <p:cNvPr id="4" name="Content Placeholder 3" descr="AHTD_PowerPoint_SlideTemplate_textpages_footer1.jpg"/>
          <p:cNvPicPr>
            <a:picLocks noGrp="1" noChangeAspect="1"/>
          </p:cNvPicPr>
          <p:nvPr>
            <p:ph idx="1"/>
          </p:nvPr>
        </p:nvPicPr>
        <p:blipFill>
          <a:blip r:embed="rId3" cstate="print"/>
          <a:stretch>
            <a:fillRect/>
          </a:stretch>
        </p:blipFill>
        <p:spPr>
          <a:xfrm>
            <a:off x="0" y="6116836"/>
            <a:ext cx="9144000" cy="741164"/>
          </a:xfrm>
          <a:prstGeom prst="rect">
            <a:avLst/>
          </a:prstGeom>
          <a:noFill/>
          <a:ln>
            <a:noFill/>
          </a:ln>
        </p:spPr>
      </p:pic>
      <p:sp>
        <p:nvSpPr>
          <p:cNvPr id="7" name="Title 1"/>
          <p:cNvSpPr txBox="1">
            <a:spLocks/>
          </p:cNvSpPr>
          <p:nvPr/>
        </p:nvSpPr>
        <p:spPr>
          <a:xfrm>
            <a:off x="1318262" y="6248400"/>
            <a:ext cx="5105400" cy="4572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Narrow" pitchFamily="34" charset="0"/>
                <a:ea typeface="+mj-ea"/>
                <a:cs typeface="+mj-cs"/>
              </a:rPr>
              <a:t>ARKANSAS DEPARTMENT OF TRANSPORTATION</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6248400"/>
            <a:ext cx="1165862" cy="434341"/>
          </a:xfrm>
          <a:prstGeom prst="rect">
            <a:avLst/>
          </a:prstGeom>
        </p:spPr>
      </p:pic>
      <p:pic>
        <p:nvPicPr>
          <p:cNvPr id="8" name="Picture 7"/>
          <p:cNvPicPr>
            <a:picLocks noChangeAspect="1"/>
          </p:cNvPicPr>
          <p:nvPr/>
        </p:nvPicPr>
        <p:blipFill>
          <a:blip r:embed="rId5"/>
          <a:stretch>
            <a:fillRect/>
          </a:stretch>
        </p:blipFill>
        <p:spPr>
          <a:xfrm>
            <a:off x="838199" y="1436059"/>
            <a:ext cx="7645719" cy="4600459"/>
          </a:xfrm>
          <a:prstGeom prst="rect">
            <a:avLst/>
          </a:prstGeom>
        </p:spPr>
      </p:pic>
    </p:spTree>
    <p:extLst>
      <p:ext uri="{BB962C8B-B14F-4D97-AF65-F5344CB8AC3E}">
        <p14:creationId xmlns:p14="http://schemas.microsoft.com/office/powerpoint/2010/main" val="3373964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accent1">
                    <a:lumMod val="75000"/>
                  </a:schemeClr>
                </a:solidFill>
                <a:latin typeface="Arial Narrow" pitchFamily="34" charset="0"/>
              </a:rPr>
              <a:t>Three Fundamental Environmental Justice Principles</a:t>
            </a:r>
            <a:endParaRPr lang="en-US" dirty="0">
              <a:solidFill>
                <a:schemeClr val="accent1">
                  <a:lumMod val="75000"/>
                </a:schemeClr>
              </a:solidFill>
            </a:endParaRPr>
          </a:p>
        </p:txBody>
      </p:sp>
      <p:pic>
        <p:nvPicPr>
          <p:cNvPr id="4" name="Content Placeholder 3" descr="AHTD_PowerPoint_SlideTemplate_textpages_footer1.jpg"/>
          <p:cNvPicPr>
            <a:picLocks noGrp="1" noChangeAspect="1"/>
          </p:cNvPicPr>
          <p:nvPr>
            <p:ph idx="1"/>
          </p:nvPr>
        </p:nvPicPr>
        <p:blipFill>
          <a:blip r:embed="rId3" cstate="print"/>
          <a:stretch>
            <a:fillRect/>
          </a:stretch>
        </p:blipFill>
        <p:spPr>
          <a:xfrm>
            <a:off x="0" y="6116836"/>
            <a:ext cx="9144000" cy="741164"/>
          </a:xfrm>
          <a:prstGeom prst="rect">
            <a:avLst/>
          </a:prstGeom>
          <a:noFill/>
          <a:ln>
            <a:noFill/>
          </a:ln>
        </p:spPr>
      </p:pic>
      <p:sp>
        <p:nvSpPr>
          <p:cNvPr id="7" name="Title 1"/>
          <p:cNvSpPr txBox="1">
            <a:spLocks/>
          </p:cNvSpPr>
          <p:nvPr/>
        </p:nvSpPr>
        <p:spPr>
          <a:xfrm>
            <a:off x="1318262" y="6248400"/>
            <a:ext cx="5105400" cy="4572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Narrow" pitchFamily="34" charset="0"/>
                <a:ea typeface="+mj-ea"/>
                <a:cs typeface="+mj-cs"/>
              </a:rPr>
              <a:t>ARKANSAS DEPARTMENT OF TRANSPORTATION</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6248400"/>
            <a:ext cx="1165862" cy="434341"/>
          </a:xfrm>
          <a:prstGeom prst="rect">
            <a:avLst/>
          </a:prstGeom>
        </p:spPr>
      </p:pic>
      <p:sp>
        <p:nvSpPr>
          <p:cNvPr id="10" name="Rectangle 9"/>
          <p:cNvSpPr/>
          <p:nvPr/>
        </p:nvSpPr>
        <p:spPr>
          <a:xfrm>
            <a:off x="1318262" y="1417638"/>
            <a:ext cx="6553200" cy="3970318"/>
          </a:xfrm>
          <a:prstGeom prst="rect">
            <a:avLst/>
          </a:prstGeom>
        </p:spPr>
        <p:txBody>
          <a:bodyPr wrap="square">
            <a:spAutoFit/>
          </a:bodyPr>
          <a:lstStyle/>
          <a:p>
            <a:endParaRPr lang="en-US" sz="2800" dirty="0">
              <a:latin typeface="+mj-lt"/>
            </a:endParaRPr>
          </a:p>
          <a:p>
            <a:pPr marL="514350" indent="-514350">
              <a:buFont typeface="Arial" panose="020B0604020202020204" pitchFamily="34" charset="0"/>
              <a:buChar char="•"/>
            </a:pPr>
            <a:r>
              <a:rPr lang="en-US" sz="2800" b="1" dirty="0">
                <a:solidFill>
                  <a:srgbClr val="204D84"/>
                </a:solidFill>
              </a:rPr>
              <a:t>To avoid, minimize, or mitigate </a:t>
            </a:r>
          </a:p>
          <a:p>
            <a:pPr marL="457200" indent="-457200">
              <a:buFont typeface="Arial" panose="020B0604020202020204" pitchFamily="34" charset="0"/>
              <a:buChar char="•"/>
            </a:pPr>
            <a:endParaRPr lang="en-US" sz="2800" b="1" dirty="0">
              <a:solidFill>
                <a:srgbClr val="204D84"/>
              </a:solidFill>
            </a:endParaRPr>
          </a:p>
          <a:p>
            <a:pPr marL="514350" indent="-514350">
              <a:buFont typeface="Arial" panose="020B0604020202020204" pitchFamily="34" charset="0"/>
              <a:buChar char="•"/>
            </a:pPr>
            <a:r>
              <a:rPr lang="en-US" sz="2800" b="1" dirty="0">
                <a:solidFill>
                  <a:srgbClr val="204D84"/>
                </a:solidFill>
              </a:rPr>
              <a:t>To ensure the full and fair participation by all </a:t>
            </a:r>
          </a:p>
          <a:p>
            <a:pPr marL="514350" indent="-514350">
              <a:buFont typeface="Arial" panose="020B0604020202020204" pitchFamily="34" charset="0"/>
              <a:buChar char="•"/>
            </a:pPr>
            <a:endParaRPr lang="en-US" sz="2800" b="1" dirty="0">
              <a:solidFill>
                <a:srgbClr val="204D84"/>
              </a:solidFill>
            </a:endParaRPr>
          </a:p>
          <a:p>
            <a:pPr marL="514350" indent="-514350">
              <a:buFont typeface="Arial" panose="020B0604020202020204" pitchFamily="34" charset="0"/>
              <a:buChar char="•"/>
            </a:pPr>
            <a:r>
              <a:rPr lang="en-US" sz="2800" b="1" dirty="0">
                <a:solidFill>
                  <a:srgbClr val="204D84"/>
                </a:solidFill>
              </a:rPr>
              <a:t>To prevent the denial of, reduction in, or significant delay in the receipt of benefits</a:t>
            </a:r>
          </a:p>
        </p:txBody>
      </p:sp>
    </p:spTree>
    <p:extLst>
      <p:ext uri="{BB962C8B-B14F-4D97-AF65-F5344CB8AC3E}">
        <p14:creationId xmlns:p14="http://schemas.microsoft.com/office/powerpoint/2010/main" val="30107335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2670</TotalTime>
  <Words>3898</Words>
  <Application>Microsoft Office PowerPoint</Application>
  <PresentationFormat>On-screen Show (4:3)</PresentationFormat>
  <Paragraphs>331</Paragraphs>
  <Slides>27</Slides>
  <Notes>25</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27</vt:i4>
      </vt:variant>
    </vt:vector>
  </HeadingPairs>
  <TitlesOfParts>
    <vt:vector size="35" baseType="lpstr">
      <vt:lpstr>Arial</vt:lpstr>
      <vt:lpstr>Arial Narrow</vt:lpstr>
      <vt:lpstr>Calibri</vt:lpstr>
      <vt:lpstr>Times New Roman</vt:lpstr>
      <vt:lpstr>Wingdings 2</vt:lpstr>
      <vt:lpstr>Office Theme</vt:lpstr>
      <vt:lpstr>1_Office Theme</vt:lpstr>
      <vt:lpstr>2_Office Theme</vt:lpstr>
      <vt:lpstr>PowerPoint Presentation</vt:lpstr>
      <vt:lpstr>Learning Objectives</vt:lpstr>
      <vt:lpstr>What is Environmental Justice?</vt:lpstr>
      <vt:lpstr>Minority</vt:lpstr>
      <vt:lpstr>Low-Income</vt:lpstr>
      <vt:lpstr>Underserved Population</vt:lpstr>
      <vt:lpstr>Disproportionately High and Adverse Effect</vt:lpstr>
      <vt:lpstr>Disproportionately High and Adverse Effect</vt:lpstr>
      <vt:lpstr>Three Fundamental Environmental Justice Principles</vt:lpstr>
      <vt:lpstr>Why Address Environmental Justice?</vt:lpstr>
      <vt:lpstr>History and Environmental Justice</vt:lpstr>
      <vt:lpstr>Addressing Environmental Justice</vt:lpstr>
      <vt:lpstr>Addressing Environmental Justice continued…</vt:lpstr>
      <vt:lpstr>National Environmental Policy Act</vt:lpstr>
      <vt:lpstr>EJ and Title VI</vt:lpstr>
      <vt:lpstr>Environmental Justice</vt:lpstr>
      <vt:lpstr>Corpus Christi, TX</vt:lpstr>
      <vt:lpstr>Corpus Christi, TX continued…</vt:lpstr>
      <vt:lpstr>Newtown Pike Extension (KY)</vt:lpstr>
      <vt:lpstr>Davis Park (Southend Park  Urban Village)</vt:lpstr>
      <vt:lpstr>Tools Utilized to Identify EJ Populations</vt:lpstr>
      <vt:lpstr>EJScreen</vt:lpstr>
      <vt:lpstr>School District Statistics</vt:lpstr>
      <vt:lpstr>Field Observations</vt:lpstr>
      <vt:lpstr>On Learning</vt:lpstr>
      <vt:lpstr>Questions?</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PACD230</dc:creator>
  <cp:lastModifiedBy>Sims, Karla L.</cp:lastModifiedBy>
  <cp:revision>94</cp:revision>
  <dcterms:created xsi:type="dcterms:W3CDTF">2015-11-30T20:03:23Z</dcterms:created>
  <dcterms:modified xsi:type="dcterms:W3CDTF">2019-08-15T13:28:07Z</dcterms:modified>
</cp:coreProperties>
</file>